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432" r:id="rId2"/>
    <p:sldId id="332" r:id="rId3"/>
    <p:sldId id="265" r:id="rId4"/>
    <p:sldId id="260" r:id="rId5"/>
    <p:sldId id="261" r:id="rId6"/>
    <p:sldId id="509" r:id="rId7"/>
    <p:sldId id="334" r:id="rId8"/>
    <p:sldId id="417" r:id="rId9"/>
    <p:sldId id="430" r:id="rId10"/>
    <p:sldId id="431" r:id="rId11"/>
    <p:sldId id="568" r:id="rId12"/>
    <p:sldId id="660" r:id="rId13"/>
    <p:sldId id="661" r:id="rId14"/>
    <p:sldId id="662" r:id="rId15"/>
    <p:sldId id="663" r:id="rId16"/>
    <p:sldId id="664" r:id="rId17"/>
    <p:sldId id="665" r:id="rId18"/>
    <p:sldId id="666" r:id="rId19"/>
    <p:sldId id="667" r:id="rId20"/>
    <p:sldId id="668" r:id="rId21"/>
    <p:sldId id="603" r:id="rId22"/>
    <p:sldId id="669" r:id="rId23"/>
    <p:sldId id="670" r:id="rId24"/>
    <p:sldId id="671" r:id="rId25"/>
    <p:sldId id="672" r:id="rId26"/>
    <p:sldId id="673" r:id="rId27"/>
    <p:sldId id="674" r:id="rId28"/>
    <p:sldId id="675" r:id="rId29"/>
    <p:sldId id="676" r:id="rId30"/>
    <p:sldId id="677" r:id="rId31"/>
    <p:sldId id="678" r:id="rId32"/>
    <p:sldId id="680" r:id="rId33"/>
    <p:sldId id="681" r:id="rId34"/>
    <p:sldId id="682" r:id="rId35"/>
    <p:sldId id="683" r:id="rId36"/>
    <p:sldId id="684" r:id="rId37"/>
    <p:sldId id="685" r:id="rId38"/>
    <p:sldId id="686" r:id="rId39"/>
    <p:sldId id="687" r:id="rId40"/>
    <p:sldId id="688" r:id="rId41"/>
    <p:sldId id="689" r:id="rId42"/>
    <p:sldId id="690" r:id="rId43"/>
    <p:sldId id="691" r:id="rId44"/>
    <p:sldId id="692" r:id="rId45"/>
    <p:sldId id="693" r:id="rId46"/>
    <p:sldId id="694" r:id="rId47"/>
    <p:sldId id="695" r:id="rId48"/>
    <p:sldId id="696" r:id="rId49"/>
    <p:sldId id="697" r:id="rId50"/>
    <p:sldId id="698" r:id="rId51"/>
    <p:sldId id="699" r:id="rId52"/>
    <p:sldId id="700" r:id="rId53"/>
    <p:sldId id="701" r:id="rId54"/>
    <p:sldId id="702" r:id="rId55"/>
    <p:sldId id="703" r:id="rId56"/>
    <p:sldId id="704" r:id="rId57"/>
    <p:sldId id="647" r:id="rId58"/>
    <p:sldId id="714" r:id="rId59"/>
    <p:sldId id="715" r:id="rId60"/>
    <p:sldId id="655" r:id="rId61"/>
    <p:sldId id="705" r:id="rId62"/>
    <p:sldId id="706" r:id="rId63"/>
    <p:sldId id="707" r:id="rId64"/>
    <p:sldId id="708" r:id="rId65"/>
    <p:sldId id="709" r:id="rId66"/>
    <p:sldId id="710" r:id="rId67"/>
    <p:sldId id="711" r:id="rId68"/>
    <p:sldId id="712" r:id="rId69"/>
    <p:sldId id="713" r:id="rId70"/>
    <p:sldId id="333" r:id="rId71"/>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2" autoAdjust="0"/>
    <p:restoredTop sz="95503" autoAdjust="0"/>
  </p:normalViewPr>
  <p:slideViewPr>
    <p:cSldViewPr>
      <p:cViewPr varScale="1">
        <p:scale>
          <a:sx n="71" d="100"/>
          <a:sy n="71" d="100"/>
        </p:scale>
        <p:origin x="466"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09/02/2021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09/02/2021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09/02/2021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jpe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jpe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53.png"/><Relationship Id="rId4" Type="http://schemas.openxmlformats.org/officeDocument/2006/relationships/image" Target="../media/image2.jpe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22.png"/><Relationship Id="rId4" Type="http://schemas.openxmlformats.org/officeDocument/2006/relationships/image" Target="../media/image2.jpeg"/><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64.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65.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66.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jpeg"/><Relationship Id="rId4" Type="http://schemas.openxmlformats.org/officeDocument/2006/relationships/diagramData" Target="../diagrams/data2.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Resultado de imagem para globalizaç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33" y="1598457"/>
            <a:ext cx="4748894" cy="30625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428604" y="4425963"/>
            <a:ext cx="6331628" cy="4055428"/>
          </a:xfrm>
          <a:prstGeom prst="rect">
            <a:avLst/>
          </a:prstGeom>
        </p:spPr>
        <p:txBody>
          <a:bodyPr vert="horz" lIns="91440" tIns="45720" rIns="91440" bIns="45720" rtlCol="0" anchor="t">
            <a:noAutofit/>
          </a:bodyPr>
          <a:lstStyle/>
          <a:p>
            <a:pPr lvl="0">
              <a:spcBef>
                <a:spcPct val="0"/>
              </a:spcBef>
              <a:defRPr/>
            </a:pPr>
            <a:endParaRPr lang="pt-BR" sz="2800" b="1" dirty="0" smtClean="0">
              <a:latin typeface="+mj-lt"/>
              <a:ea typeface="+mj-ea"/>
              <a:cs typeface="+mj-cs"/>
            </a:endParaRPr>
          </a:p>
          <a:p>
            <a:pPr lvl="0">
              <a:spcBef>
                <a:spcPct val="0"/>
              </a:spcBef>
              <a:defRPr/>
            </a:pPr>
            <a:r>
              <a:rPr lang="pt-BR" sz="2800" b="1" dirty="0" smtClean="0">
                <a:latin typeface="+mj-lt"/>
                <a:ea typeface="+mj-ea"/>
                <a:cs typeface="+mj-cs"/>
              </a:rPr>
              <a:t>Entendendo </a:t>
            </a:r>
            <a:r>
              <a:rPr lang="pt-BR" sz="2800" b="1" dirty="0">
                <a:latin typeface="+mj-lt"/>
                <a:ea typeface="+mj-ea"/>
                <a:cs typeface="+mj-cs"/>
              </a:rPr>
              <a:t>a </a:t>
            </a:r>
            <a:r>
              <a:rPr lang="pt-BR" sz="2800" b="1" dirty="0" smtClean="0">
                <a:latin typeface="+mj-lt"/>
                <a:ea typeface="+mj-ea"/>
                <a:cs typeface="+mj-cs"/>
              </a:rPr>
              <a:t>Globalização.</a:t>
            </a:r>
          </a:p>
          <a:p>
            <a:pPr lvl="0">
              <a:spcBef>
                <a:spcPct val="0"/>
              </a:spcBef>
              <a:defRPr/>
            </a:pPr>
            <a:endParaRPr lang="pt-BR" sz="2800" b="1" dirty="0" smtClean="0">
              <a:latin typeface="+mj-lt"/>
              <a:ea typeface="+mj-ea"/>
              <a:cs typeface="+mj-cs"/>
            </a:endParaRPr>
          </a:p>
          <a:p>
            <a:pPr lvl="0">
              <a:spcBef>
                <a:spcPct val="0"/>
              </a:spcBef>
              <a:defRPr/>
            </a:pPr>
            <a:r>
              <a:rPr lang="pt-BR" sz="2800" b="1" dirty="0" smtClean="0">
                <a:latin typeface="+mj-lt"/>
                <a:ea typeface="+mj-ea"/>
                <a:cs typeface="+mj-cs"/>
              </a:rPr>
              <a:t>Empreendedorismo </a:t>
            </a:r>
            <a:r>
              <a:rPr lang="pt-BR" sz="2800" b="1" dirty="0">
                <a:latin typeface="+mj-lt"/>
                <a:ea typeface="+mj-ea"/>
                <a:cs typeface="+mj-cs"/>
              </a:rPr>
              <a:t>no Brasil</a:t>
            </a:r>
            <a:r>
              <a:rPr lang="pt-BR" sz="2800" b="1" dirty="0" smtClean="0">
                <a:latin typeface="+mj-lt"/>
                <a:ea typeface="+mj-ea"/>
                <a:cs typeface="+mj-cs"/>
              </a:rPr>
              <a:t>.</a:t>
            </a:r>
            <a:endParaRPr lang="pt-BR" sz="2800" b="1" dirty="0" smtClean="0">
              <a:latin typeface="+mj-lt"/>
              <a:ea typeface="+mj-ea"/>
              <a:cs typeface="+mj-cs"/>
            </a:endParaRPr>
          </a:p>
          <a:p>
            <a:pPr lvl="0">
              <a:spcBef>
                <a:spcPct val="0"/>
              </a:spcBef>
              <a:defRPr/>
            </a:pPr>
            <a:endParaRPr lang="pt-BR" sz="2800" b="1" dirty="0" smtClean="0">
              <a:latin typeface="+mj-lt"/>
              <a:ea typeface="+mj-ea"/>
              <a:cs typeface="+mj-cs"/>
            </a:endParaRPr>
          </a:p>
          <a:p>
            <a:pPr lvl="0">
              <a:spcBef>
                <a:spcPct val="0"/>
              </a:spcBef>
              <a:defRPr/>
            </a:pPr>
            <a:r>
              <a:rPr lang="pt-BR" sz="2800" b="1" dirty="0" smtClean="0">
                <a:latin typeface="+mj-lt"/>
                <a:ea typeface="+mj-ea"/>
                <a:cs typeface="+mj-cs"/>
              </a:rPr>
              <a:t>Descrevendo </a:t>
            </a:r>
            <a:r>
              <a:rPr lang="pt-BR" sz="2800" b="1" dirty="0">
                <a:latin typeface="+mj-lt"/>
                <a:ea typeface="+mj-ea"/>
                <a:cs typeface="+mj-cs"/>
              </a:rPr>
              <a:t>e definindo: (</a:t>
            </a:r>
            <a:r>
              <a:rPr lang="pt-BR" sz="2400" b="1" dirty="0">
                <a:latin typeface="+mj-lt"/>
                <a:ea typeface="+mj-ea"/>
                <a:cs typeface="+mj-cs"/>
              </a:rPr>
              <a:t>empreendedores </a:t>
            </a:r>
            <a:r>
              <a:rPr lang="pt-BR" sz="2400" b="1" dirty="0" smtClean="0">
                <a:latin typeface="+mj-lt"/>
                <a:ea typeface="+mj-ea"/>
                <a:cs typeface="+mj-cs"/>
              </a:rPr>
              <a:t>e</a:t>
            </a:r>
            <a:r>
              <a:rPr lang="pt-BR" sz="2800" b="1" dirty="0" smtClean="0">
                <a:latin typeface="+mj-lt"/>
                <a:ea typeface="+mj-ea"/>
                <a:cs typeface="+mj-cs"/>
              </a:rPr>
              <a:t> </a:t>
            </a:r>
            <a:r>
              <a:rPr lang="pt-BR" sz="2400" b="1" dirty="0" smtClean="0">
                <a:latin typeface="+mj-lt"/>
                <a:ea typeface="+mj-ea"/>
                <a:cs typeface="+mj-cs"/>
              </a:rPr>
              <a:t>intraempreendedores</a:t>
            </a:r>
            <a:r>
              <a:rPr lang="pt-BR" sz="2800" b="1" dirty="0">
                <a:latin typeface="+mj-lt"/>
                <a:ea typeface="+mj-ea"/>
                <a:cs typeface="+mj-cs"/>
              </a:rPr>
              <a:t>). </a:t>
            </a:r>
            <a:endParaRPr lang="pt-BR" sz="2800" b="1" dirty="0">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sp>
        <p:nvSpPr>
          <p:cNvPr id="5" name="Retângulo 4"/>
          <p:cNvSpPr/>
          <p:nvPr/>
        </p:nvSpPr>
        <p:spPr>
          <a:xfrm>
            <a:off x="5336143" y="2201759"/>
            <a:ext cx="1128462" cy="2646878"/>
          </a:xfrm>
          <a:prstGeom prst="rect">
            <a:avLst/>
          </a:prstGeom>
        </p:spPr>
        <p:txBody>
          <a:bodyPr wrap="square">
            <a:spAutoFit/>
          </a:bodyPr>
          <a:lstStyle/>
          <a:p>
            <a:r>
              <a:rPr lang="pt-BR" sz="16600" b="1" dirty="0" smtClean="0"/>
              <a:t>2</a:t>
            </a:r>
            <a:endParaRPr lang="pt-BR" sz="9600" dirty="0"/>
          </a:p>
        </p:txBody>
      </p:sp>
      <p:sp>
        <p:nvSpPr>
          <p:cNvPr id="6" name="Retângulo 5"/>
          <p:cNvSpPr/>
          <p:nvPr/>
        </p:nvSpPr>
        <p:spPr>
          <a:xfrm>
            <a:off x="5562817" y="2591473"/>
            <a:ext cx="785536" cy="369332"/>
          </a:xfrm>
          <a:prstGeom prst="rect">
            <a:avLst/>
          </a:prstGeom>
        </p:spPr>
        <p:txBody>
          <a:bodyPr wrap="none">
            <a:spAutoFit/>
          </a:bodyPr>
          <a:lstStyle/>
          <a:p>
            <a:r>
              <a:rPr lang="pt-BR" b="1" dirty="0" smtClean="0"/>
              <a:t>PARTE</a:t>
            </a:r>
            <a:endParaRPr lang="pt-BR" dirty="0"/>
          </a:p>
        </p:txBody>
      </p:sp>
      <p:pic>
        <p:nvPicPr>
          <p:cNvPr id="26" name="Imagem 25"/>
          <p:cNvPicPr>
            <a:picLocks noChangeAspect="1"/>
          </p:cNvPicPr>
          <p:nvPr/>
        </p:nvPicPr>
        <p:blipFill>
          <a:blip r:embed="rId7"/>
          <a:stretch>
            <a:fillRect/>
          </a:stretch>
        </p:blipFill>
        <p:spPr>
          <a:xfrm>
            <a:off x="5542827" y="2017017"/>
            <a:ext cx="761447" cy="579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Permitir a compreensão da globalização e do cenário brasileiro para promover o empreendedorismo</a:t>
            </a:r>
            <a:r>
              <a:rPr lang="pt-BR" sz="1400" dirty="0" smtClean="0"/>
              <a:t>;</a:t>
            </a:r>
          </a:p>
          <a:p>
            <a:pPr fontAlgn="base"/>
            <a:endParaRPr lang="pt-BR" sz="1400" dirty="0"/>
          </a:p>
          <a:p>
            <a:pPr fontAlgn="base"/>
            <a:r>
              <a:rPr lang="pt-BR" sz="1400" dirty="0"/>
              <a:t>Entender quem são os novos empreendedores e como estão aproveitando as informações do cenário para desenvolver seus projetos</a:t>
            </a:r>
            <a:r>
              <a:rPr lang="pt-BR" sz="1400" dirty="0" smtClean="0"/>
              <a:t>;</a:t>
            </a:r>
          </a:p>
          <a:p>
            <a:pPr fontAlgn="base"/>
            <a:endParaRPr lang="pt-BR" sz="1400" dirty="0"/>
          </a:p>
          <a:p>
            <a:pPr fontAlgn="base"/>
            <a:r>
              <a:rPr lang="pt-BR" sz="1400" dirty="0"/>
              <a:t>Entender o setor de empreendedorismo digital e suas modalidades.</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 name="Grupo 1"/>
          <p:cNvGrpSpPr/>
          <p:nvPr/>
        </p:nvGrpSpPr>
        <p:grpSpPr>
          <a:xfrm>
            <a:off x="303101" y="1051243"/>
            <a:ext cx="2261803" cy="380115"/>
            <a:chOff x="303101" y="1051243"/>
            <a:chExt cx="2261803" cy="380115"/>
          </a:xfrm>
        </p:grpSpPr>
        <p:sp>
          <p:nvSpPr>
            <p:cNvPr id="27" name="Retângulo de cantos arredondados 26"/>
            <p:cNvSpPr/>
            <p:nvPr/>
          </p:nvSpPr>
          <p:spPr>
            <a:xfrm>
              <a:off x="303101" y="1059557"/>
              <a:ext cx="226180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1597546"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Objetivo</a:t>
              </a:r>
              <a:endParaRPr lang="pt-BR"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22392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O </a:t>
            </a:r>
            <a:r>
              <a:rPr lang="pt-BR" sz="1400" dirty="0"/>
              <a:t>tema globalização, embora pareça novo, é um processo antigo. Não conseguimos precisamente definir o seu início, entretanto, quando falamos das trocas de bens e serviços no início da produção e da moeda, estamos falando de </a:t>
            </a:r>
            <a:r>
              <a:rPr lang="pt-BR" sz="1400" b="1" dirty="0"/>
              <a:t>globalização</a:t>
            </a:r>
            <a:r>
              <a:rPr lang="pt-BR" sz="1400" dirty="0" smtClean="0"/>
              <a:t>.</a:t>
            </a:r>
          </a:p>
          <a:p>
            <a:pPr fontAlgn="base"/>
            <a:endParaRPr lang="pt-BR" sz="1400" dirty="0"/>
          </a:p>
          <a:p>
            <a:pPr fontAlgn="base"/>
            <a:r>
              <a:rPr lang="pt-BR" sz="1400" dirty="0"/>
              <a:t>Se formos mais atrás na história e mencionarmos o processo de migração de pessoas, estamos falando de um movimento que contribuiu para o processo de globalização. </a:t>
            </a:r>
            <a:endParaRPr lang="pt-BR" sz="1400" dirty="0" smtClean="0"/>
          </a:p>
          <a:p>
            <a:pPr fontAlgn="base"/>
            <a:endParaRPr lang="pt-BR" sz="1400" dirty="0"/>
          </a:p>
          <a:p>
            <a:pPr fontAlgn="base"/>
            <a:r>
              <a:rPr lang="pt-BR" sz="1400" dirty="0" smtClean="0"/>
              <a:t>Nesse </a:t>
            </a:r>
            <a:r>
              <a:rPr lang="pt-BR" sz="1400" dirty="0"/>
              <a:t>sentido, podemos aproximar o processo da globalização com o rompimento de fronteiras, processo no qual as pessoas ganham maior proximidade e conseguem fazer negócios ou criar relacionamentos</a:t>
            </a:r>
            <a:r>
              <a:rPr lang="pt-BR" sz="1400" dirty="0" smtClean="0"/>
              <a:t>.</a:t>
            </a:r>
          </a:p>
          <a:p>
            <a:pPr fontAlgn="base"/>
            <a:endParaRPr lang="pt-BR" sz="1400" dirty="0"/>
          </a:p>
          <a:p>
            <a:pPr fontAlgn="base"/>
            <a:r>
              <a:rPr lang="pt-BR" sz="1400" dirty="0"/>
              <a:t>Com o tempo, a globalização, em parceria com a tecnologia, foi tomando novos formatos. À medida que as nações iam se relacionando e se desenvolvendo, vivenciavam um processo de globalização. </a:t>
            </a:r>
            <a:endParaRPr lang="pt-BR" sz="1400" dirty="0" smtClean="0"/>
          </a:p>
          <a:p>
            <a:pPr fontAlgn="base"/>
            <a:endParaRPr lang="pt-BR" sz="1400" dirty="0"/>
          </a:p>
          <a:p>
            <a:pPr fontAlgn="base"/>
            <a:r>
              <a:rPr lang="pt-BR" sz="1400" dirty="0" smtClean="0"/>
              <a:t>Outro </a:t>
            </a:r>
            <a:r>
              <a:rPr lang="pt-BR" sz="1400" dirty="0"/>
              <a:t>fator importante foi a criação de empresas multinacionais, que romperam fronteiras e conseguiram importar ou exportar mercadorias para outros países que não fosse o seu e, assim, trabalhar com novos mercados.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Entendendo 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052" name="Picture 4" descr="Resultado de imagem para globalizaçã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005" y="1672025"/>
            <a:ext cx="4968667" cy="270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2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r>
              <a:rPr lang="pt-BR" sz="1400" dirty="0" smtClean="0"/>
              <a:t>Dessa </a:t>
            </a:r>
            <a:r>
              <a:rPr lang="pt-BR" sz="1400" dirty="0"/>
              <a:t>forma, o comércio internacional tem crescido ao longo dos tempos, isso porque as facilidades de comunicação, transportes e investimentos acabam promovendo o setor e realizando a globalização dos países envolvidos</a:t>
            </a:r>
            <a:r>
              <a:rPr lang="pt-BR" sz="1400" dirty="0" smtClean="0"/>
              <a:t>.</a:t>
            </a:r>
          </a:p>
          <a:p>
            <a:pPr fontAlgn="base"/>
            <a:endParaRPr lang="pt-BR" sz="1400" dirty="0"/>
          </a:p>
          <a:p>
            <a:pPr fontAlgn="base"/>
            <a:r>
              <a:rPr lang="pt-BR" sz="1400" dirty="0"/>
              <a:t>Os blocos econômicos surgiram com o objetivo de incentivar o relacionamento comercial entre seus países membros e, por outro lado, acabaram restringindo a negociação com outros países que estavam fora dele, tais como Acordo de Livre Comércio da América do Norte (NAFTA), Mercado Comum do Sul (Mercosul), Mercado Comum Árabe (MCA), Brasil, Rússia, Índia, China e África do Sul (BRICS), dentre outros</a:t>
            </a:r>
            <a:r>
              <a:rPr lang="pt-BR" sz="1400" dirty="0" smtClean="0"/>
              <a:t>.</a:t>
            </a:r>
          </a:p>
          <a:p>
            <a:pPr fontAlgn="base"/>
            <a:endParaRPr lang="pt-BR" sz="1400" dirty="0"/>
          </a:p>
          <a:p>
            <a:pPr fontAlgn="base"/>
            <a:r>
              <a:rPr lang="pt-BR" sz="1400" dirty="0"/>
              <a:t>A inovação tecnológica quebrou a distância entre países e pessoas, assim como promoveu a diminuição de custos com transportes e ligações de telefones celulares, contribuindo para a globalização.</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Entendendo 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1" name="Picture 6" descr="Resultado de imagem para globalizaçã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758" y="1532888"/>
            <a:ext cx="4332087" cy="317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98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estudioso Lacombe, em seu livro </a:t>
            </a:r>
            <a:r>
              <a:rPr lang="pt-BR" sz="1400" i="1" dirty="0"/>
              <a:t>Administração fácil</a:t>
            </a:r>
            <a:r>
              <a:rPr lang="pt-BR" sz="1400" dirty="0"/>
              <a:t>,  publicado em 2011, defende que a globalização dá ênfase aos</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r>
              <a:rPr lang="pt-BR" sz="1400" dirty="0"/>
              <a:t>Vejamos o que o autor tem a dizer sobre o assunto</a:t>
            </a:r>
            <a:r>
              <a:rPr lang="pt-BR" sz="1400" dirty="0" smtClean="0"/>
              <a:t>:</a:t>
            </a:r>
          </a:p>
          <a:p>
            <a:pPr fontAlgn="base"/>
            <a:endParaRPr lang="pt-BR" sz="1400" dirty="0" smtClean="0"/>
          </a:p>
          <a:p>
            <a:pPr fontAlgn="base"/>
            <a:r>
              <a:rPr lang="pt-BR" sz="1400" dirty="0" smtClean="0"/>
              <a:t>[...] </a:t>
            </a:r>
            <a:r>
              <a:rPr lang="pt-BR" sz="1400" dirty="0"/>
              <a:t>integração crescente de todos os mercados (financeiros, de produtos, serviços, mão de obra, etc.), bem como dos meios de comunicação e de transportes de todos os países do planeta. Também é o processo em que a vida social nas sociedades sofre influência cada vez maiores de todos os países, incluindo os aspectos políticos, econômicos, culturais, artísticos, moda, meios de comunicação, etc (p. 213</a:t>
            </a:r>
            <a:r>
              <a:rPr lang="pt-BR" sz="1400" dirty="0" smtClean="0"/>
              <a:t>).</a:t>
            </a:r>
          </a:p>
          <a:p>
            <a:pPr fontAlgn="base"/>
            <a:endParaRPr lang="pt-BR" sz="1400" dirty="0"/>
          </a:p>
          <a:p>
            <a:pPr fontAlgn="base"/>
            <a:r>
              <a:rPr lang="pt-BR" sz="1400" dirty="0"/>
              <a:t>Sendo assim, a importância da globalização para o desenvolvimento de um país, das pessoas e, inclusive, para a contribuição da sua cultura é primordial.</a:t>
            </a:r>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Entendendo 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 name="Grupo 2"/>
          <p:cNvGrpSpPr/>
          <p:nvPr/>
        </p:nvGrpSpPr>
        <p:grpSpPr>
          <a:xfrm>
            <a:off x="303101" y="1051243"/>
            <a:ext cx="3413931" cy="380115"/>
            <a:chOff x="303101" y="1051243"/>
            <a:chExt cx="3413931" cy="380115"/>
          </a:xfrm>
        </p:grpSpPr>
        <p:sp>
          <p:nvSpPr>
            <p:cNvPr id="27" name="Retângulo de cantos arredondados 26"/>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747845" y="2504728"/>
            <a:ext cx="5138879" cy="2952328"/>
          </a:xfrm>
          <a:prstGeom prst="rect">
            <a:avLst/>
          </a:prstGeom>
        </p:spPr>
      </p:pic>
    </p:spTree>
    <p:extLst>
      <p:ext uri="{BB962C8B-B14F-4D97-AF65-F5344CB8AC3E}">
        <p14:creationId xmlns:p14="http://schemas.microsoft.com/office/powerpoint/2010/main" val="356067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No </a:t>
            </a:r>
            <a:r>
              <a:rPr lang="pt-BR" sz="1400" dirty="0"/>
              <a:t>desenvolvimento da globalização, o que pode ter maior promoção lucrativa para as organizações é a quebra de barreiras para criar negócios com públicos distantes. </a:t>
            </a:r>
          </a:p>
          <a:p>
            <a:pPr fontAlgn="base"/>
            <a:r>
              <a:rPr lang="pt-BR" sz="1400" dirty="0"/>
              <a:t>Além disso, alguns estudos revelam que a globalização empresarial pode ser dividida em quatro possibilidades</a:t>
            </a:r>
            <a:r>
              <a:rPr lang="pt-BR" sz="1400" dirty="0" smtClean="0"/>
              <a:t>:</a:t>
            </a:r>
          </a:p>
          <a:p>
            <a:pPr fontAlgn="base"/>
            <a:endParaRPr lang="pt-BR" sz="1400" dirty="0"/>
          </a:p>
          <a:p>
            <a:pPr fontAlgn="base"/>
            <a:r>
              <a:rPr lang="pt-BR" sz="1400" b="1" dirty="0"/>
              <a:t>Demanda</a:t>
            </a:r>
          </a:p>
          <a:p>
            <a:pPr fontAlgn="base"/>
            <a:r>
              <a:rPr lang="pt-BR" sz="1400" dirty="0"/>
              <a:t>Conforme aumenta o poder aquisitivo no mundo, as pessoas têm acesso a produtos comuns, comercializados em outras partes. Esse tipo de globalização permite que as empresas tenham grandes economias de escala, além de divulgarem a sua marca pelo mundo;</a:t>
            </a:r>
          </a:p>
          <a:p>
            <a:pPr fontAlgn="base"/>
            <a:endParaRPr lang="pt-BR" sz="1400" dirty="0" smtClean="0"/>
          </a:p>
          <a:p>
            <a:pPr fontAlgn="base"/>
            <a:r>
              <a:rPr lang="pt-BR" sz="1400" b="1" dirty="0"/>
              <a:t>Oferta</a:t>
            </a:r>
          </a:p>
          <a:p>
            <a:pPr fontAlgn="base"/>
            <a:r>
              <a:rPr lang="pt-BR" sz="1400" dirty="0"/>
              <a:t>É classificada pela facilidade das empresas em fazer novas alianças estratégicas, fusões, aquisições, dentre outros. Isso só é possível porque muitas empresas estão instaladas em diversos países, e não só em seu país de origem;</a:t>
            </a:r>
          </a:p>
          <a:p>
            <a:pPr fontAlgn="base"/>
            <a:endParaRPr lang="pt-BR" sz="1400" dirty="0" smtClean="0"/>
          </a:p>
          <a:p>
            <a:pPr fontAlgn="base"/>
            <a:r>
              <a:rPr lang="pt-BR" sz="1400" b="1" dirty="0"/>
              <a:t>Competição</a:t>
            </a:r>
          </a:p>
          <a:p>
            <a:pPr fontAlgn="base"/>
            <a:r>
              <a:rPr lang="pt-BR" sz="1400" dirty="0"/>
              <a:t>A possibilidade de competir com empresas do mesmo segmento e analisar suas estratégias e diferenciais, dando oportunidade para o consumidor de escolher produtos e serviços que mais atendem a sua necessidade e de maior qualidade;</a:t>
            </a:r>
          </a:p>
          <a:p>
            <a:pPr fontAlgn="base"/>
            <a:endParaRPr lang="pt-BR" sz="1400" dirty="0" smtClean="0"/>
          </a:p>
          <a:p>
            <a:pPr fontAlgn="base"/>
            <a:r>
              <a:rPr lang="pt-BR" sz="1400" b="1" dirty="0"/>
              <a:t>Estratégia</a:t>
            </a:r>
          </a:p>
          <a:p>
            <a:pPr fontAlgn="base"/>
            <a:r>
              <a:rPr lang="pt-BR" sz="1400" dirty="0"/>
              <a:t>A possibilidade de verificar e analisar qual o país dá mais incentivos de ganhos para produzir seus produtos ou matérias-primas neste local.</a:t>
            </a:r>
          </a:p>
          <a:p>
            <a:pPr fontAlgn="base"/>
            <a:endParaRPr lang="pt-BR" sz="1400" dirty="0" smtClean="0"/>
          </a:p>
          <a:p>
            <a:pPr fontAlgn="base"/>
            <a:r>
              <a:rPr lang="pt-BR" sz="1400" dirty="0"/>
              <a:t>Entendendo cada uma das possibilidades, fica mais claro para o empreendedor definir sua estratégia e orientar seu planejamento estratégico.</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Globalização empresarial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4" name="Grupo 23"/>
          <p:cNvGrpSpPr/>
          <p:nvPr/>
        </p:nvGrpSpPr>
        <p:grpSpPr>
          <a:xfrm>
            <a:off x="303101" y="1051243"/>
            <a:ext cx="3413931" cy="380115"/>
            <a:chOff x="303101" y="1051243"/>
            <a:chExt cx="3413931" cy="380115"/>
          </a:xfrm>
        </p:grpSpPr>
        <p:sp>
          <p:nvSpPr>
            <p:cNvPr id="25" name="Retângulo de cantos arredondados 24"/>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6" name="Retângulo de cantos arredondados 25"/>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30" name="Imagem 29"/>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177505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globalização pode proporcionar muitas vantagens. Com a quebra de barreiras que minimizam a distância entre pessoas e empresas, por exemplo, é possível realizar negócios mais dinâmicos e lucrativos para todos os envolvidos</a:t>
            </a:r>
            <a:r>
              <a:rPr lang="pt-BR" sz="1400" dirty="0" smtClean="0"/>
              <a:t>.</a:t>
            </a:r>
            <a:endParaRPr lang="pt-BR" sz="1400" dirty="0"/>
          </a:p>
          <a:p>
            <a:pPr fontAlgn="base"/>
            <a:r>
              <a:rPr lang="pt-BR" sz="1400" dirty="0"/>
              <a:t>Algumas das </a:t>
            </a:r>
            <a:r>
              <a:rPr lang="pt-BR" sz="1400" b="1" dirty="0"/>
              <a:t>vantagens</a:t>
            </a:r>
            <a:r>
              <a:rPr lang="pt-BR" sz="1400" dirty="0"/>
              <a:t> são</a:t>
            </a:r>
            <a:r>
              <a:rPr lang="pt-BR" sz="1400" dirty="0" smtClean="0"/>
              <a:t>:</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Vantagens e riscos da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4" name="Imagem 3"/>
          <p:cNvPicPr>
            <a:picLocks noChangeAspect="1"/>
          </p:cNvPicPr>
          <p:nvPr/>
        </p:nvPicPr>
        <p:blipFill>
          <a:blip r:embed="rId6"/>
          <a:stretch>
            <a:fillRect/>
          </a:stretch>
        </p:blipFill>
        <p:spPr>
          <a:xfrm>
            <a:off x="1029170" y="2934571"/>
            <a:ext cx="4510775" cy="6626941"/>
          </a:xfrm>
          <a:prstGeom prst="rect">
            <a:avLst/>
          </a:prstGeom>
        </p:spPr>
      </p:pic>
      <p:grpSp>
        <p:nvGrpSpPr>
          <p:cNvPr id="21" name="Grupo 20"/>
          <p:cNvGrpSpPr/>
          <p:nvPr/>
        </p:nvGrpSpPr>
        <p:grpSpPr>
          <a:xfrm>
            <a:off x="303101" y="1051243"/>
            <a:ext cx="3413931" cy="380115"/>
            <a:chOff x="303101" y="1051243"/>
            <a:chExt cx="3413931" cy="380115"/>
          </a:xfrm>
        </p:grpSpPr>
        <p:sp>
          <p:nvSpPr>
            <p:cNvPr id="24" name="Retângulo de cantos arredondados 23"/>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6" name="Imagem 25"/>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676969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Entretanto, ela pode trazer também alguns riscos, caso os envolvidos não estejam atentos, tais como: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Vantagens e riscos da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3" name="Imagem 2"/>
          <p:cNvPicPr>
            <a:picLocks noChangeAspect="1"/>
          </p:cNvPicPr>
          <p:nvPr/>
        </p:nvPicPr>
        <p:blipFill>
          <a:blip r:embed="rId6"/>
          <a:stretch>
            <a:fillRect/>
          </a:stretch>
        </p:blipFill>
        <p:spPr>
          <a:xfrm>
            <a:off x="356248" y="2360712"/>
            <a:ext cx="5887580" cy="5760640"/>
          </a:xfrm>
          <a:prstGeom prst="rect">
            <a:avLst/>
          </a:prstGeom>
        </p:spPr>
      </p:pic>
      <p:grpSp>
        <p:nvGrpSpPr>
          <p:cNvPr id="21" name="Grupo 20"/>
          <p:cNvGrpSpPr/>
          <p:nvPr/>
        </p:nvGrpSpPr>
        <p:grpSpPr>
          <a:xfrm>
            <a:off x="303101" y="1051243"/>
            <a:ext cx="3413931" cy="380115"/>
            <a:chOff x="303101" y="1051243"/>
            <a:chExt cx="3413931" cy="380115"/>
          </a:xfrm>
        </p:grpSpPr>
        <p:sp>
          <p:nvSpPr>
            <p:cNvPr id="24" name="Retângulo de cantos arredondados 23"/>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6" name="Imagem 25"/>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96220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Percebemos, desse modo, que a globalização é um processo inevitável e transformador. </a:t>
            </a:r>
            <a:endParaRPr lang="pt-BR" sz="1400" dirty="0" smtClean="0"/>
          </a:p>
          <a:p>
            <a:pPr fontAlgn="base"/>
            <a:endParaRPr lang="pt-BR" sz="1400" dirty="0"/>
          </a:p>
          <a:p>
            <a:pPr fontAlgn="base"/>
            <a:r>
              <a:rPr lang="pt-BR" sz="1400" dirty="0" smtClean="0"/>
              <a:t>Do </a:t>
            </a:r>
            <a:r>
              <a:rPr lang="pt-BR" sz="1400" dirty="0"/>
              <a:t>ponto de vista financeiro, é possível perceber que a globalização promove transações rápidas e dinâmicas, além do surgimento de novos produtos no setor. </a:t>
            </a:r>
            <a:endParaRPr lang="pt-BR" sz="1400" dirty="0" smtClean="0"/>
          </a:p>
          <a:p>
            <a:pPr fontAlgn="base"/>
            <a:endParaRPr lang="pt-BR" sz="1400" dirty="0"/>
          </a:p>
          <a:p>
            <a:pPr fontAlgn="base"/>
            <a:r>
              <a:rPr lang="pt-BR" sz="1400" dirty="0"/>
              <a:t>Para o setor produtivo das organizações, a globalização foi um avanço, uma vez que ela promove a competitividade entre as empresas e, consequentemente, melhora a qualidade de seus produtos e serviços, aumentando a participação de mercado e explorando novos segmentos e públicos. </a:t>
            </a:r>
            <a:endParaRPr lang="pt-BR" sz="1400" dirty="0" smtClean="0"/>
          </a:p>
          <a:p>
            <a:pPr fontAlgn="base"/>
            <a:endParaRPr lang="pt-BR" sz="1400" dirty="0"/>
          </a:p>
          <a:p>
            <a:pPr fontAlgn="base"/>
            <a:r>
              <a:rPr lang="pt-BR" sz="1400" dirty="0"/>
              <a:t>Todavia, ao olharmos para outros fatores, como o político e o social, conseguimos perceber uma diferença que a globalização ainda não pode solucionar. </a:t>
            </a:r>
            <a:endParaRPr lang="pt-BR" sz="1400" dirty="0" smtClean="0"/>
          </a:p>
          <a:p>
            <a:pPr fontAlgn="base"/>
            <a:endParaRPr lang="pt-BR" sz="1400" dirty="0"/>
          </a:p>
          <a:p>
            <a:pPr fontAlgn="base"/>
            <a:r>
              <a:rPr lang="pt-BR" sz="1400" dirty="0" smtClean="0"/>
              <a:t>Muitos </a:t>
            </a:r>
            <a:r>
              <a:rPr lang="pt-BR" sz="1400" dirty="0"/>
              <a:t>não têm acesso a ferramentas importantes que promovem a globalização e o setor político, por exemplo, que ainda é muito burocratizado e não consegue atender as demandas da sociedade.</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Vantagens e riscos da 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3413931" cy="380115"/>
            <a:chOff x="303101" y="1051243"/>
            <a:chExt cx="3413931" cy="380115"/>
          </a:xfrm>
        </p:grpSpPr>
        <p:sp>
          <p:nvSpPr>
            <p:cNvPr id="24" name="Retângulo de cantos arredondados 23"/>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70939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cenário da globalização pode ser muito motivador e desafiante para o empreendedor e o intraempreendedor</a:t>
            </a:r>
            <a:r>
              <a:rPr lang="pt-BR" sz="1400" dirty="0" smtClean="0"/>
              <a:t>.</a:t>
            </a:r>
            <a:endParaRPr lang="pt-BR" sz="1400" dirty="0"/>
          </a:p>
          <a:p>
            <a:pPr fontAlgn="base"/>
            <a:r>
              <a:rPr lang="pt-BR" sz="1400" dirty="0"/>
              <a:t>Em relação às influências da globalização no setor financeiro e produtivo, o empreendedor tem papel fundamental em analisar os acontecimentos e tendências, olhando para as oportunidades e transformando-as em negócios geradores de lucro</a:t>
            </a:r>
            <a:r>
              <a:rPr lang="pt-BR" sz="1400" dirty="0" smtClean="0"/>
              <a:t>.</a:t>
            </a:r>
            <a:endParaRPr lang="pt-BR" sz="1400" dirty="0"/>
          </a:p>
          <a:p>
            <a:pPr fontAlgn="base"/>
            <a:r>
              <a:rPr lang="pt-BR" sz="1400" dirty="0"/>
              <a:t>Elas são vistas com uma importância extrema para o desenvolvimento das empresas, que gerarão empregos nos locais onde estiverem inseridas.</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Papel do empreendedor e do intraempreendedor </a:t>
              </a:r>
              <a:endParaRPr lang="pt-BR" dirty="0" smtClean="0"/>
            </a:p>
            <a:p>
              <a:pPr algn="ctr"/>
              <a:r>
                <a:rPr lang="pt-BR" dirty="0" smtClean="0"/>
                <a:t>na </a:t>
              </a:r>
              <a:r>
                <a:rPr lang="pt-BR" dirty="0"/>
                <a:t>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3413931" cy="380115"/>
            <a:chOff x="303101" y="1051243"/>
            <a:chExt cx="3413931" cy="380115"/>
          </a:xfrm>
        </p:grpSpPr>
        <p:sp>
          <p:nvSpPr>
            <p:cNvPr id="24" name="Retângulo de cantos arredondados 23"/>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1009884" y="3728864"/>
            <a:ext cx="4611985" cy="5827926"/>
          </a:xfrm>
          <a:prstGeom prst="rect">
            <a:avLst/>
          </a:prstGeom>
        </p:spPr>
      </p:pic>
    </p:spTree>
    <p:extLst>
      <p:ext uri="{BB962C8B-B14F-4D97-AF65-F5344CB8AC3E}">
        <p14:creationId xmlns:p14="http://schemas.microsoft.com/office/powerpoint/2010/main" val="639836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6" y="3381427"/>
            <a:ext cx="11811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2" name="Título 1"/>
          <p:cNvSpPr txBox="1">
            <a:spLocks/>
          </p:cNvSpPr>
          <p:nvPr/>
        </p:nvSpPr>
        <p:spPr>
          <a:xfrm>
            <a:off x="428604" y="4429698"/>
            <a:ext cx="6286544" cy="2596471"/>
          </a:xfrm>
          <a:prstGeom prst="rect">
            <a:avLst/>
          </a:prstGeom>
        </p:spPr>
        <p:txBody>
          <a:bodyPr vert="horz" lIns="91440" tIns="45720" rIns="91440" bIns="45720" rtlCol="0" anchor="t">
            <a:noAutofit/>
          </a:bodyPr>
          <a:lstStyle/>
          <a:p>
            <a:pPr lvl="0">
              <a:spcBef>
                <a:spcPct val="0"/>
              </a:spcBef>
              <a:defRPr/>
            </a:pPr>
            <a:r>
              <a:rPr lang="pt-BR" sz="2400" dirty="0"/>
              <a:t>Entendendo a Globalização.</a:t>
            </a:r>
            <a:endParaRPr lang="pt-BR" sz="2400" dirty="0"/>
          </a:p>
          <a:p>
            <a:pPr lvl="0">
              <a:spcBef>
                <a:spcPct val="0"/>
              </a:spcBef>
              <a:defRPr/>
            </a:pPr>
            <a:endParaRPr lang="pt-BR" sz="2400" dirty="0"/>
          </a:p>
          <a:p>
            <a:pPr lvl="0">
              <a:spcBef>
                <a:spcPct val="0"/>
              </a:spcBef>
              <a:defRPr/>
            </a:pPr>
            <a:r>
              <a:rPr lang="pt-BR" sz="2400" dirty="0"/>
              <a:t>Empreendedorismo no </a:t>
            </a:r>
            <a:r>
              <a:rPr lang="pt-BR" sz="2400" dirty="0" smtClean="0"/>
              <a:t>Brasil</a:t>
            </a:r>
            <a:r>
              <a:rPr lang="pt-BR" sz="2400" dirty="0" smtClean="0"/>
              <a:t>.</a:t>
            </a:r>
            <a:endParaRPr lang="pt-BR" sz="2400" dirty="0"/>
          </a:p>
          <a:p>
            <a:pPr lvl="0">
              <a:spcBef>
                <a:spcPct val="0"/>
              </a:spcBef>
              <a:defRPr/>
            </a:pPr>
            <a:endParaRPr lang="pt-BR" sz="2400" dirty="0"/>
          </a:p>
          <a:p>
            <a:pPr lvl="0">
              <a:spcBef>
                <a:spcPct val="0"/>
              </a:spcBef>
              <a:defRPr/>
            </a:pPr>
            <a:r>
              <a:rPr lang="pt-BR" sz="2400" dirty="0"/>
              <a:t>Descrevendo e definindo: (empreendedores e intraempreendedores). </a:t>
            </a:r>
            <a:endParaRPr lang="pt-BR" sz="2400" dirty="0"/>
          </a:p>
        </p:txBody>
      </p:sp>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Esse tipo de ação permite que a empresa se reinvente por meio de novos produtos e serviços que atendam de forma rápida e efetiva as demandas e necessidades de um determinado público-alvo. </a:t>
            </a:r>
            <a:endParaRPr lang="pt-BR" sz="1400" dirty="0" smtClean="0"/>
          </a:p>
          <a:p>
            <a:pPr fontAlgn="base"/>
            <a:endParaRPr lang="pt-BR" sz="1400" dirty="0"/>
          </a:p>
          <a:p>
            <a:pPr fontAlgn="base"/>
            <a:r>
              <a:rPr lang="pt-BR" dirty="0"/>
              <a:t>Destaco o importante papel do intraempreendedor dentro das organizações para que elas sejam sustentáveis e tenham competitividade. Sendo assim, o intraempreendedor possui um papel imprescindível para o crescimento e a sustentabilidade das empresas</a:t>
            </a:r>
            <a:r>
              <a:rPr lang="pt-BR" dirty="0" smtClean="0"/>
              <a:t>.</a:t>
            </a:r>
          </a:p>
          <a:p>
            <a:pPr fontAlgn="base"/>
            <a:endParaRPr lang="pt-BR" dirty="0"/>
          </a:p>
          <a:p>
            <a:pPr fontAlgn="base"/>
            <a:r>
              <a:rPr lang="pt-BR" sz="1400" dirty="0"/>
              <a:t>Quando a empresa tem um intraempreendedor trabalhando para que ela seja inovadora no mercado, ela ganha maior evidência se comparada com as demais de seu segmento. Isto permite maior credibilidade e o fortalecimento de sua marca. O empreendedor, por sua vez, realizando o mesmo papel com sua empresa, conseguirá os mesmos objetivos, permitindo que a organização tenha maior competitividade por meio de uma vantagem competitiva, ou seja, o seu diferencial. Chamamos este tipo de ação de </a:t>
            </a:r>
            <a:r>
              <a:rPr lang="pt-BR" sz="1400" b="1" dirty="0"/>
              <a:t>estratégia empreendedora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Papel do empreendedor e do intraempreendedor </a:t>
              </a:r>
              <a:endParaRPr lang="pt-BR" dirty="0" smtClean="0"/>
            </a:p>
            <a:p>
              <a:pPr algn="ctr"/>
              <a:r>
                <a:rPr lang="pt-BR" dirty="0" smtClean="0"/>
                <a:t>na </a:t>
              </a:r>
              <a:r>
                <a:rPr lang="pt-BR" dirty="0"/>
                <a:t>globalização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1" name="Grupo 20"/>
          <p:cNvGrpSpPr/>
          <p:nvPr/>
        </p:nvGrpSpPr>
        <p:grpSpPr>
          <a:xfrm>
            <a:off x="303101" y="1051243"/>
            <a:ext cx="3413931" cy="380115"/>
            <a:chOff x="303101" y="1051243"/>
            <a:chExt cx="3413931" cy="380115"/>
          </a:xfrm>
        </p:grpSpPr>
        <p:sp>
          <p:nvSpPr>
            <p:cNvPr id="24" name="Retângulo de cantos arredondados 23"/>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007054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sp>
        <p:nvSpPr>
          <p:cNvPr id="2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42" name="Retângulo de cantos arredondados 41"/>
          <p:cNvSpPr/>
          <p:nvPr/>
        </p:nvSpPr>
        <p:spPr>
          <a:xfrm rot="5400000">
            <a:off x="2973866" y="5735687"/>
            <a:ext cx="72008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Papel do empreendedor e do intraempreendedor </a:t>
            </a:r>
            <a:r>
              <a:rPr lang="pt-BR" dirty="0" smtClean="0"/>
              <a:t>na </a:t>
            </a:r>
            <a:r>
              <a:rPr lang="pt-BR" dirty="0"/>
              <a:t>globalização</a:t>
            </a:r>
            <a:endParaRPr lang="pt-BR"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6" y="1226746"/>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a:t>A Gol Transportes Aéreos revolucionou o mercado aéreo nacional </a:t>
            </a:r>
            <a:endParaRPr lang="pt-BR" sz="1400" dirty="0" smtClean="0"/>
          </a:p>
          <a:p>
            <a:pPr fontAlgn="base"/>
            <a:r>
              <a:rPr lang="pt-BR" sz="1400" dirty="0" smtClean="0"/>
              <a:t>com </a:t>
            </a:r>
            <a:r>
              <a:rPr lang="pt-BR" sz="1400" dirty="0"/>
              <a:t>uma estratégia empreendedora quando optou por trabalhar </a:t>
            </a:r>
            <a:endParaRPr lang="pt-BR" sz="1400" dirty="0" smtClean="0"/>
          </a:p>
          <a:p>
            <a:pPr fontAlgn="base"/>
            <a:r>
              <a:rPr lang="pt-BR" sz="1400" dirty="0" smtClean="0"/>
              <a:t>com </a:t>
            </a:r>
            <a:r>
              <a:rPr lang="pt-BR" sz="1400" dirty="0"/>
              <a:t>o conceito de baixo custo e tarifa baixa (</a:t>
            </a:r>
            <a:r>
              <a:rPr lang="pt-BR" sz="1400" i="1" dirty="0"/>
              <a:t>low cost</a:t>
            </a:r>
            <a:r>
              <a:rPr lang="pt-BR" sz="1400" dirty="0"/>
              <a:t>), modelo que </a:t>
            </a:r>
            <a:endParaRPr lang="pt-BR" sz="1400" dirty="0" smtClean="0"/>
          </a:p>
          <a:p>
            <a:pPr fontAlgn="base"/>
            <a:r>
              <a:rPr lang="pt-BR" sz="1400" dirty="0" smtClean="0"/>
              <a:t>ainda </a:t>
            </a:r>
            <a:r>
              <a:rPr lang="pt-BR" sz="1400" dirty="0"/>
              <a:t>não era usado no Brasil. </a:t>
            </a:r>
            <a:endParaRPr lang="pt-BR" sz="1400" dirty="0" smtClean="0"/>
          </a:p>
          <a:p>
            <a:pPr fontAlgn="base"/>
            <a:endParaRPr lang="pt-BR" sz="1400" dirty="0"/>
          </a:p>
          <a:p>
            <a:pPr fontAlgn="base"/>
            <a:r>
              <a:rPr lang="pt-BR" sz="1400" dirty="0" smtClean="0"/>
              <a:t>Para </a:t>
            </a:r>
            <a:r>
              <a:rPr lang="pt-BR" sz="1400" dirty="0"/>
              <a:t>que isto fosse possível, deveria </a:t>
            </a:r>
            <a:r>
              <a:rPr lang="pt-BR" sz="1400" dirty="0" smtClean="0"/>
              <a:t>ter </a:t>
            </a:r>
            <a:r>
              <a:rPr lang="pt-BR" sz="1400" dirty="0"/>
              <a:t>um custo mais baixo e </a:t>
            </a:r>
            <a:endParaRPr lang="pt-BR" sz="1400" dirty="0" smtClean="0"/>
          </a:p>
          <a:p>
            <a:pPr fontAlgn="base"/>
            <a:r>
              <a:rPr lang="pt-BR" sz="1400" dirty="0" smtClean="0"/>
              <a:t>desenvolveu </a:t>
            </a:r>
            <a:r>
              <a:rPr lang="pt-BR" sz="1400" dirty="0"/>
              <a:t>muitas estratégias para </a:t>
            </a:r>
            <a:r>
              <a:rPr lang="pt-BR" sz="1400" dirty="0" smtClean="0"/>
              <a:t>reduzir </a:t>
            </a:r>
            <a:r>
              <a:rPr lang="pt-BR" sz="1400" dirty="0"/>
              <a:t>seu custo, como voos fretados. </a:t>
            </a:r>
            <a:endParaRPr lang="pt-BR" sz="1400" dirty="0" smtClean="0"/>
          </a:p>
          <a:p>
            <a:pPr fontAlgn="base"/>
            <a:endParaRPr lang="pt-BR" sz="1400" dirty="0"/>
          </a:p>
          <a:p>
            <a:pPr fontAlgn="base"/>
            <a:r>
              <a:rPr lang="pt-BR" sz="1400" dirty="0" smtClean="0"/>
              <a:t>Ganhou </a:t>
            </a:r>
            <a:r>
              <a:rPr lang="pt-BR" sz="1400" dirty="0"/>
              <a:t>reconhecimento </a:t>
            </a:r>
            <a:r>
              <a:rPr lang="pt-BR" sz="1400" dirty="0" smtClean="0"/>
              <a:t>nacional e, atualmente</a:t>
            </a:r>
            <a:r>
              <a:rPr lang="pt-BR" sz="1400" dirty="0"/>
              <a:t>, é uma das maiores empresas de transportes da América Latina, transportando mais de 75 milhões de passageiros por ano com domínio de 40% do mercado doméstico nacional</a:t>
            </a:r>
            <a:r>
              <a:rPr lang="pt-BR" sz="1400" dirty="0" smtClean="0"/>
              <a:t>.</a:t>
            </a:r>
          </a:p>
          <a:p>
            <a:pPr fontAlgn="base"/>
            <a:endParaRPr lang="pt-BR" sz="1400" dirty="0"/>
          </a:p>
          <a:p>
            <a:pPr fontAlgn="base"/>
            <a:r>
              <a:rPr lang="pt-BR" sz="1400" dirty="0"/>
              <a:t>As empresas que trabalham com uma estratégia empreendedora usam a inovação para trazerem produtos e serviços diferentes ao mercado e acabam tendo maior visibilidade</a:t>
            </a:r>
            <a:r>
              <a:rPr lang="pt-BR" sz="1400" dirty="0" smtClean="0"/>
              <a:t>.</a:t>
            </a:r>
          </a:p>
          <a:p>
            <a:pPr fontAlgn="base"/>
            <a:endParaRPr lang="pt-BR" sz="1400" dirty="0"/>
          </a:p>
          <a:p>
            <a:pPr fontAlgn="base"/>
            <a:endParaRPr lang="pt-BR" sz="1400" dirty="0"/>
          </a:p>
        </p:txBody>
      </p:sp>
      <p:grpSp>
        <p:nvGrpSpPr>
          <p:cNvPr id="21" name="Grupo 20"/>
          <p:cNvGrpSpPr/>
          <p:nvPr/>
        </p:nvGrpSpPr>
        <p:grpSpPr>
          <a:xfrm>
            <a:off x="303101" y="1051243"/>
            <a:ext cx="3413931" cy="380115"/>
            <a:chOff x="303101" y="1051243"/>
            <a:chExt cx="3413931" cy="380115"/>
          </a:xfrm>
        </p:grpSpPr>
        <p:sp>
          <p:nvSpPr>
            <p:cNvPr id="22" name="Retângulo de cantos arredondados 21"/>
            <p:cNvSpPr/>
            <p:nvPr/>
          </p:nvSpPr>
          <p:spPr>
            <a:xfrm>
              <a:off x="303101" y="1059557"/>
              <a:ext cx="341393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50" y="1051243"/>
              <a:ext cx="274967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Entendendo a globalização</a:t>
              </a:r>
              <a:endParaRPr lang="pt-BR"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348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Por mais que o Brasil seja um dos maiores países voltados para o empreendedorismo, empreender no país é algo desafiador e extremamente difícil por vários motivos, tais como mão de obra desqualificada, maior carga tributária do mundo, maiores taxas de juros, ser um dos países mais corruptos e extremamente burocrático, dentre outros</a:t>
            </a:r>
            <a:r>
              <a:rPr lang="pt-BR" sz="1400" dirty="0" smtClean="0"/>
              <a:t>.</a:t>
            </a:r>
          </a:p>
          <a:p>
            <a:pPr fontAlgn="base"/>
            <a:endParaRPr lang="pt-BR" sz="1400" dirty="0"/>
          </a:p>
          <a:p>
            <a:pPr fontAlgn="base"/>
            <a:r>
              <a:rPr lang="pt-BR" sz="1400" dirty="0"/>
              <a:t>Além disso, há no país uma atenção especial para o tema empreendedorismo no que diz respeito à criação de pequenas empresas duradouras e a necessidade de diminuir a taxa de mortalidade dessas empresas. Isso porque: </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Empreendedorismo no Brasil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541269" y="4376936"/>
            <a:ext cx="5552031" cy="37680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93968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Muitos fatores influenciam diretamente esse problema, principalmente no que se diz a respeito à economia do país. </a:t>
            </a:r>
            <a:endParaRPr lang="pt-BR" sz="1400" dirty="0" smtClean="0"/>
          </a:p>
          <a:p>
            <a:pPr fontAlgn="base"/>
            <a:endParaRPr lang="pt-BR" sz="1400" dirty="0" smtClean="0"/>
          </a:p>
          <a:p>
            <a:pPr fontAlgn="base"/>
            <a:r>
              <a:rPr lang="pt-BR" sz="1400" dirty="0" smtClean="0"/>
              <a:t>Outros </a:t>
            </a:r>
            <a:r>
              <a:rPr lang="pt-BR" sz="1400" dirty="0"/>
              <a:t>fatores importantes são a globalização, a necessidade de inovação para ter competitividade, a necessidade de investir na empresa para ela se manter no mercado, dentre outros</a:t>
            </a:r>
            <a:r>
              <a:rPr lang="pt-BR" sz="1400" dirty="0" smtClean="0"/>
              <a:t>.</a:t>
            </a:r>
          </a:p>
          <a:p>
            <a:pPr fontAlgn="base"/>
            <a:endParaRPr lang="pt-BR" sz="1400" dirty="0"/>
          </a:p>
          <a:p>
            <a:pPr fontAlgn="base"/>
            <a:r>
              <a:rPr lang="pt-BR" sz="1400" dirty="0"/>
              <a:t>Ainda, segundo pesquisas do Sebrae realizadas entre 2016 e 2017, o empreendedorismo no Brasil é exercido de forma atabalhoada, ou seja, sem qualquer critério, disciplina ou responsabilidade social. </a:t>
            </a:r>
            <a:endParaRPr lang="pt-BR" sz="1400" dirty="0" smtClean="0"/>
          </a:p>
          <a:p>
            <a:pPr fontAlgn="base"/>
            <a:endParaRPr lang="pt-BR" sz="1400" dirty="0"/>
          </a:p>
          <a:p>
            <a:pPr fontAlgn="base"/>
            <a:r>
              <a:rPr lang="pt-BR" sz="1400" dirty="0" smtClean="0"/>
              <a:t>Atualmente</a:t>
            </a:r>
            <a:r>
              <a:rPr lang="pt-BR" sz="1400" dirty="0"/>
              <a:t>, existem 52 milhões de pessoas que possuem seu próprio negócio no país. Dentro dos BRICS econômico (Brasil, Rússia, Índia, China e África do Sul), o país ocupa o ranking do primeiro lugar</a:t>
            </a:r>
            <a:r>
              <a:rPr lang="pt-BR" sz="1400" dirty="0" smtClean="0"/>
              <a:t>.</a:t>
            </a:r>
          </a:p>
          <a:p>
            <a:pPr fontAlgn="base"/>
            <a:endParaRPr lang="pt-BR" sz="1400" dirty="0"/>
          </a:p>
          <a:p>
            <a:pPr fontAlgn="base"/>
            <a:r>
              <a:rPr lang="pt-BR" sz="1400" dirty="0"/>
              <a:t>Dessa forma, o empreendedorismo é um fator importante para o desenvolvimento de um país, para geração de riquezas, empregos e, consequentemente, contribui para o desenvolvimento como principal promotor do avanço econômico e social</a:t>
            </a:r>
            <a:r>
              <a:rPr lang="pt-BR" sz="1400" dirty="0" smtClean="0"/>
              <a:t>.</a:t>
            </a:r>
          </a:p>
          <a:p>
            <a:pPr fontAlgn="base"/>
            <a:endParaRPr lang="pt-BR" sz="1400" dirty="0"/>
          </a:p>
          <a:p>
            <a:pPr fontAlgn="base"/>
            <a:r>
              <a:rPr lang="pt-BR" sz="1400" dirty="0"/>
              <a:t>Em 2017, o projeto Global Entrepreneurship Monitor – GEM, com o apoio do Sebrae, criou um relatório com o resultado de suas pesquisas referentes ao empreendedorismo no Brasil. </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Empreendedorismo no Brasil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973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entendermos seu resultado, é importante conhecermos a classificação dos empreendedores dentro da pesquisa.</a:t>
            </a:r>
          </a:p>
          <a:p>
            <a:pPr fontAlgn="base"/>
            <a:endParaRPr lang="pt-BR" sz="1400" dirty="0" smtClean="0"/>
          </a:p>
          <a:p>
            <a:pPr fontAlgn="base"/>
            <a:r>
              <a:rPr lang="pt-BR" sz="1600" b="1" dirty="0" smtClean="0"/>
              <a:t>Nascentes:</a:t>
            </a:r>
          </a:p>
          <a:p>
            <a:pPr fontAlgn="base"/>
            <a:r>
              <a:rPr lang="pt-BR" sz="1400" dirty="0"/>
              <a:t>Indivíduos dono de um negócio que ainda está começando e não pagou salários ou qualquer outra forma de remuneração aos donos por mais de três meses</a:t>
            </a:r>
            <a:r>
              <a:rPr lang="pt-BR" sz="1400" dirty="0" smtClean="0"/>
              <a:t>;</a:t>
            </a:r>
          </a:p>
          <a:p>
            <a:pPr fontAlgn="base"/>
            <a:endParaRPr lang="pt-BR" sz="1400" dirty="0" smtClean="0"/>
          </a:p>
          <a:p>
            <a:pPr fontAlgn="base"/>
            <a:r>
              <a:rPr lang="pt-BR" sz="1600" b="1" dirty="0" smtClean="0"/>
              <a:t>Novos:</a:t>
            </a:r>
            <a:endParaRPr lang="pt-BR" sz="1600" b="1" dirty="0"/>
          </a:p>
          <a:p>
            <a:pPr fontAlgn="base"/>
            <a:r>
              <a:rPr lang="pt-BR" sz="1400" dirty="0"/>
              <a:t>São donos de empreendimentos que já conseguiram remunerar de alguma forma o proprietário por um período superior a três meses e inferior a 42 meses, ou seja, 3,5 anos</a:t>
            </a:r>
            <a:r>
              <a:rPr lang="pt-BR" sz="1400" dirty="0" smtClean="0"/>
              <a:t>;</a:t>
            </a:r>
          </a:p>
          <a:p>
            <a:pPr fontAlgn="base"/>
            <a:endParaRPr lang="pt-BR" sz="1400" dirty="0" smtClean="0"/>
          </a:p>
          <a:p>
            <a:pPr fontAlgn="base"/>
            <a:r>
              <a:rPr lang="pt-BR" sz="1600" b="1" dirty="0" smtClean="0"/>
              <a:t>Estabelecidos ou consolidados:</a:t>
            </a:r>
            <a:endParaRPr lang="pt-BR" sz="1600" b="1" dirty="0"/>
          </a:p>
          <a:p>
            <a:pPr fontAlgn="base"/>
            <a:r>
              <a:rPr lang="pt-BR" sz="1400" dirty="0"/>
              <a:t>São donos de empreendimentos que conseguem remunerar seus proprietários com um período superior a 42 meses</a:t>
            </a:r>
            <a:r>
              <a:rPr lang="pt-BR" sz="1400" dirty="0" smtClean="0"/>
              <a:t>.</a:t>
            </a:r>
          </a:p>
          <a:p>
            <a:pPr fontAlgn="base"/>
            <a:endParaRPr lang="pt-BR" sz="1400" dirty="0"/>
          </a:p>
          <a:p>
            <a:pPr fontAlgn="base"/>
            <a:r>
              <a:rPr lang="pt-BR" sz="1400" dirty="0"/>
              <a:t>Tanto os empreendedores nascentes como os novos são considerados empreendedores iniciais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Empreendedores no Brasil. </a:t>
            </a:r>
            <a:r>
              <a:rPr lang="pt-BR" sz="1400" b="1" dirty="0"/>
              <a:t>Fonte</a:t>
            </a:r>
            <a:r>
              <a:rPr lang="pt-BR" sz="1400" dirty="0"/>
              <a:t>: SEBRAE – GEM Brasil, 2017, p. 10.</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Empreendedorismo no Brasil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535968" y="6033120"/>
            <a:ext cx="5515590" cy="2812225"/>
          </a:xfrm>
          <a:prstGeom prst="rect">
            <a:avLst/>
          </a:prstGeom>
        </p:spPr>
      </p:pic>
    </p:spTree>
    <p:extLst>
      <p:ext uri="{BB962C8B-B14F-4D97-AF65-F5344CB8AC3E}">
        <p14:creationId xmlns:p14="http://schemas.microsoft.com/office/powerpoint/2010/main" val="2924351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entre os empreendedores brasileiros de 18 e 64 anos, 36,4% possuem um negócio próprio. Os novos empreendedores representam 16,3%, os iniciantes ou nascentes representam 4,4% e, por fim, os já estabelecidos, representam o total de 16,5</a:t>
            </a:r>
            <a:r>
              <a:rPr lang="pt-BR" sz="1400" dirty="0" smtClean="0"/>
              <a:t>%.</a:t>
            </a:r>
          </a:p>
          <a:p>
            <a:pPr fontAlgn="base"/>
            <a:endParaRPr lang="pt-BR" sz="1400" dirty="0"/>
          </a:p>
          <a:p>
            <a:pPr fontAlgn="base"/>
            <a:r>
              <a:rPr lang="pt-BR" sz="1400" dirty="0"/>
              <a:t>A taxa de sobrevivência das empresas é influenciada pelos desafios vivenciados. Todavia, segundo pesquisa do GEM, houve uma alteração nos percentuais das empresas com dois anos de vida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Taxa de sobrevivência de empresas de dois anos: evolução no Brasil. </a:t>
            </a:r>
            <a:r>
              <a:rPr lang="pt-BR" sz="1400" b="1" dirty="0"/>
              <a:t>Fonte</a:t>
            </a:r>
            <a:r>
              <a:rPr lang="pt-BR" sz="1400" dirty="0"/>
              <a:t>: SEBRAE, 2016, p. 16. (Adaptado). </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Empreendedorismo no Brasil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68713" y="3728864"/>
            <a:ext cx="5709188" cy="4437682"/>
          </a:xfrm>
          <a:prstGeom prst="rect">
            <a:avLst/>
          </a:prstGeom>
        </p:spPr>
      </p:pic>
    </p:spTree>
    <p:extLst>
      <p:ext uri="{BB962C8B-B14F-4D97-AF65-F5344CB8AC3E}">
        <p14:creationId xmlns:p14="http://schemas.microsoft.com/office/powerpoint/2010/main" val="3940661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Gráfico 1 mostra que 76,6% das empresas brasileiras criadas em 2012 sobreviveram por até dois anos. Como é possível observar no gráfico, foi a maior taxa de sobrevivência de empresas com até dois anos no período de 2008 a 2012</a:t>
            </a:r>
            <a:r>
              <a:rPr lang="pt-BR" sz="1400" dirty="0" smtClean="0"/>
              <a:t>.</a:t>
            </a:r>
          </a:p>
          <a:p>
            <a:pPr fontAlgn="base"/>
            <a:endParaRPr lang="pt-BR" sz="1400" dirty="0"/>
          </a:p>
          <a:p>
            <a:pPr fontAlgn="base"/>
            <a:r>
              <a:rPr lang="pt-BR" sz="1400" dirty="0"/>
              <a:t>A pesquisa também nos apresenta dados referentes à taxa de mortalidade, ou seja, empresas que abrem e não conseguem sobreviver mais de dois anos de existência, conforme mostra Gráfico 2</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Taxa </a:t>
            </a:r>
            <a:r>
              <a:rPr lang="pt-BR" sz="1400" dirty="0"/>
              <a:t>de mortalidade de empresas de dois anos: evolução no Brasil. </a:t>
            </a:r>
            <a:r>
              <a:rPr lang="pt-BR" sz="1400" b="1" dirty="0"/>
              <a:t>Fonte</a:t>
            </a:r>
            <a:r>
              <a:rPr lang="pt-BR" sz="1400" dirty="0"/>
              <a:t>: SEBRAE, 2016, p. 17. (Adaptado</a:t>
            </a:r>
            <a:r>
              <a:rPr lang="pt-BR" sz="1400" dirty="0" smtClean="0"/>
              <a:t>).</a:t>
            </a:r>
          </a:p>
          <a:p>
            <a:pPr fontAlgn="base"/>
            <a:endParaRPr lang="pt-BR" sz="1400" dirty="0"/>
          </a:p>
          <a:p>
            <a:pPr fontAlgn="base"/>
            <a:r>
              <a:rPr lang="pt-BR" sz="1400" dirty="0"/>
              <a:t>A </a:t>
            </a:r>
            <a:r>
              <a:rPr lang="pt-BR" sz="1400" b="1" dirty="0"/>
              <a:t>taxa de mortalidade </a:t>
            </a:r>
            <a:r>
              <a:rPr lang="pt-BR" sz="1400" dirty="0"/>
              <a:t>complementa a taxa da sobrevivência das empresas. Assim, conforme resultado da pesquisa realizada pelo Sebrae, a taxa de mortalidade das empresas com até dois anos caiu de 45,8% entre as empresas nascidas em 2008 para 23,4% entre as empresas nascidas em 2012. Consequentemente, a taxa de sobrevivência demonstrada no Gráfico 1 aumentou.</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Empreendedorismo no Brasil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764704" y="3656856"/>
            <a:ext cx="4826410" cy="3468199"/>
          </a:xfrm>
          <a:prstGeom prst="rect">
            <a:avLst/>
          </a:prstGeom>
        </p:spPr>
      </p:pic>
    </p:spTree>
    <p:extLst>
      <p:ext uri="{BB962C8B-B14F-4D97-AF65-F5344CB8AC3E}">
        <p14:creationId xmlns:p14="http://schemas.microsoft.com/office/powerpoint/2010/main" val="4262312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empreendedorismo no Brasil é uma prática constante e faz parte da cultura do país, estimulada por muitos fatores.  Um dos fatores que mais estimulam tal prática é viver sob </a:t>
            </a:r>
            <a:r>
              <a:rPr lang="pt-BR" sz="1400" b="1" dirty="0"/>
              <a:t>constantes momentos de crise</a:t>
            </a:r>
            <a:r>
              <a:rPr lang="pt-BR" sz="1400" dirty="0"/>
              <a:t>. </a:t>
            </a:r>
            <a:endParaRPr lang="pt-BR" sz="1400" dirty="0" smtClean="0"/>
          </a:p>
          <a:p>
            <a:pPr fontAlgn="base"/>
            <a:endParaRPr lang="pt-BR" sz="1400" dirty="0"/>
          </a:p>
          <a:p>
            <a:pPr fontAlgn="base"/>
            <a:r>
              <a:rPr lang="pt-BR" sz="1400" dirty="0"/>
              <a:t>Dessa forma, o brasileiro é mais estimulado a abrir seu próprio negócio quando está passando por uma situação financeira complicada, como o desemprego, e precisa de alguma forma suprir a renda que recebia</a:t>
            </a:r>
            <a:r>
              <a:rPr lang="pt-BR" sz="1400" dirty="0" smtClean="0"/>
              <a:t>.</a:t>
            </a:r>
          </a:p>
          <a:p>
            <a:pPr fontAlgn="base"/>
            <a:endParaRPr lang="pt-BR" sz="1400" dirty="0"/>
          </a:p>
          <a:p>
            <a:pPr fontAlgn="base"/>
            <a:r>
              <a:rPr lang="pt-BR" sz="1400" dirty="0"/>
              <a:t>É possível também identificar uma maior concentração de perfis empreendedores nas grandes cidades, pois a concentração de empresas é maior e, consequentemente, o número de desempregados, assim como as oportunidades, são maiores</a:t>
            </a:r>
            <a:r>
              <a:rPr lang="pt-BR" sz="1400" dirty="0" smtClean="0"/>
              <a:t>.</a:t>
            </a:r>
          </a:p>
          <a:p>
            <a:pPr fontAlgn="base"/>
            <a:endParaRPr lang="pt-BR" sz="1400" dirty="0"/>
          </a:p>
          <a:p>
            <a:pPr fontAlgn="base"/>
            <a:r>
              <a:rPr lang="pt-BR" sz="1400" dirty="0"/>
              <a:t>Desse modo, quando não há muitas alternativas para voltar ao mercado de trabalho, os funcionários demitidos passam a criar novos negócios, mesmo sem contar com experiência e conhecimento do ramo. Sendo assim, criam apenas com o que receberam de sua rescisão, Fundo de Garantia, dentre outros investimentos. Em outras palavras, essas pessoas passam a se ver como donos e patrões de maneira muito abrupta e precisam saber administrar muito bem sua empresa para que ela não caia no índice de falência com pouco tempo de vida</a:t>
            </a:r>
            <a:r>
              <a:rPr lang="pt-BR" sz="1400" dirty="0" smtClean="0"/>
              <a:t>.</a:t>
            </a:r>
          </a:p>
          <a:p>
            <a:pPr fontAlgn="base"/>
            <a:endParaRPr lang="pt-BR" sz="1400" dirty="0"/>
          </a:p>
          <a:p>
            <a:pPr fontAlgn="base"/>
            <a:r>
              <a:rPr lang="pt-BR" sz="1400" dirty="0"/>
              <a:t>Com tudo isso, o</a:t>
            </a:r>
            <a:r>
              <a:rPr lang="pt-BR" sz="1400" b="1" dirty="0"/>
              <a:t> conhecimento</a:t>
            </a:r>
            <a:r>
              <a:rPr lang="pt-BR" sz="1400" dirty="0"/>
              <a:t> é imprescindível para um empreendedor de sucesso. Sem ele, é impossível que o negócio dê certo. Além disso, o conhecimento não é limitado, pois o bom empreendedor busca informações de todos os fatores que envolvem seu negócio. </a:t>
            </a:r>
            <a:endParaRPr lang="pt-BR" sz="1400" dirty="0" smtClean="0"/>
          </a:p>
          <a:p>
            <a:pPr fontAlgn="base"/>
            <a:endParaRPr lang="pt-BR" sz="1400" dirty="0"/>
          </a:p>
          <a:p>
            <a:pPr fontAlgn="base"/>
            <a:r>
              <a:rPr lang="pt-BR" sz="1400" dirty="0" smtClean="0"/>
              <a:t>Além </a:t>
            </a:r>
            <a:r>
              <a:rPr lang="pt-BR" sz="1400" dirty="0"/>
              <a:t>de obter informações e conhecimento do seu ramo de atuação, deve</a:t>
            </a:r>
            <a:r>
              <a:rPr lang="pt-BR" sz="1400" b="1" dirty="0"/>
              <a:t> conhecer seu público-alvo, concorrentes, fornecedores, mercados</a:t>
            </a:r>
            <a:r>
              <a:rPr lang="pt-BR" sz="1400" dirty="0"/>
              <a:t>, dentre outros.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Fatores </a:t>
              </a:r>
              <a:r>
                <a:rPr lang="pt-BR" dirty="0"/>
                <a:t>que influenciam e fomentam o empreendedorismo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286652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Muita gente tem vontade de abrir seu próprio negócio. Entretanto, em muitos casos, devido à falta de informações tão importantes, essas pessoas acabam desistindo. Um grande empreendedor deve ter como base de sua empresa três pilares importantes</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r>
              <a:rPr lang="pt-BR" sz="1400" dirty="0" smtClean="0"/>
              <a:t>Além </a:t>
            </a:r>
            <a:r>
              <a:rPr lang="pt-BR" sz="1400" dirty="0"/>
              <a:t>disso, tanto no meio acadêmico quanto nas áreas de interesse no tema, existem muitas discussões que buscam o desenvolvimento de pesquisas para melhor entender o assunto, assim como o desenvolvimento de alguns programas importantes voltados para o público empreendedor. </a:t>
            </a:r>
            <a:endParaRPr lang="pt-BR" sz="1400" dirty="0" smtClean="0"/>
          </a:p>
          <a:p>
            <a:pPr fontAlgn="base"/>
            <a:endParaRPr lang="pt-BR" sz="1400" dirty="0"/>
          </a:p>
          <a:p>
            <a:pPr fontAlgn="base"/>
            <a:r>
              <a:rPr lang="pt-BR" sz="1400" dirty="0" smtClean="0"/>
              <a:t>Como </a:t>
            </a:r>
            <a:r>
              <a:rPr lang="pt-BR" sz="1400" dirty="0"/>
              <a:t>exemplo, podemos citar o Programa Brasil Empreendedor, criado em 1999 pelo Governo Federal com o objetivo de capacitar mais de um milhão de empreendedores brasileiros, incluindo o desenvolvimento de plano de negócios e planejamento financeiro, como captação de recursos.</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                 Fatores </a:t>
              </a:r>
              <a:r>
                <a:rPr lang="pt-BR" dirty="0"/>
                <a:t>que influenciam e fomentam o empreendedorismo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48961" y="2864768"/>
            <a:ext cx="5736646" cy="1875085"/>
          </a:xfrm>
          <a:prstGeom prst="rect">
            <a:avLst/>
          </a:prstGeom>
        </p:spPr>
      </p:pic>
    </p:spTree>
    <p:extLst>
      <p:ext uri="{BB962C8B-B14F-4D97-AF65-F5344CB8AC3E}">
        <p14:creationId xmlns:p14="http://schemas.microsoft.com/office/powerpoint/2010/main" val="183765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 continua o mesmo, com as mesmas características, pensamentos e com o desejo de transformar o seu sonho em realidade</a:t>
            </a:r>
            <a:r>
              <a:rPr lang="pt-BR" sz="1400" dirty="0" smtClean="0"/>
              <a:t>.</a:t>
            </a:r>
          </a:p>
          <a:p>
            <a:pPr fontAlgn="base"/>
            <a:endParaRPr lang="pt-BR" sz="1400" dirty="0"/>
          </a:p>
          <a:p>
            <a:pPr fontAlgn="base"/>
            <a:r>
              <a:rPr lang="pt-BR" sz="1400" dirty="0"/>
              <a:t>Nesse sentido, trata-se de um perfil com criatividade, inovação, persistência, flexibilidade, busca pelo conhecimento, resiliência, etc. São pessoas extremamente focadas e persistentes, e possuem o objetivo de criar negócios que tragam benefícios aos usuários e, consequentemente, lucratividade</a:t>
            </a:r>
            <a:r>
              <a:rPr lang="pt-BR" sz="1400" dirty="0" smtClean="0"/>
              <a:t>.</a:t>
            </a:r>
          </a:p>
          <a:p>
            <a:pPr fontAlgn="base"/>
            <a:endParaRPr lang="pt-BR" sz="1400" dirty="0"/>
          </a:p>
          <a:p>
            <a:pPr fontAlgn="base"/>
            <a:r>
              <a:rPr lang="pt-BR" sz="1400" dirty="0"/>
              <a:t>Os empreendedores de sucesso são aqueles que passam a vida estudando, aprimorando seus conhecimentos e buscando informações para colocar em prática seu projeto. Essas informações estão relacionadas ao seu próprio negócio, sobre os concorrentes, os clientes e o mercado</a:t>
            </a:r>
            <a:r>
              <a:rPr lang="pt-BR" sz="1400" dirty="0" smtClean="0"/>
              <a:t>.</a:t>
            </a:r>
          </a:p>
          <a:p>
            <a:pPr fontAlgn="base"/>
            <a:endParaRPr lang="pt-BR" sz="1400" dirty="0"/>
          </a:p>
          <a:p>
            <a:pPr fontAlgn="base"/>
            <a:r>
              <a:rPr lang="pt-BR" sz="1400" dirty="0"/>
              <a:t>Além disso, é importante mencionar que o empreendedor atual precisa buscar muito mais informações do que o empreendedor de antes. </a:t>
            </a:r>
            <a:endParaRPr lang="pt-BR" sz="1400" dirty="0" smtClean="0"/>
          </a:p>
          <a:p>
            <a:pPr fontAlgn="base"/>
            <a:endParaRPr lang="pt-BR" sz="1400" dirty="0"/>
          </a:p>
          <a:p>
            <a:pPr fontAlgn="base"/>
            <a:r>
              <a:rPr lang="pt-BR" sz="1400" dirty="0" smtClean="0"/>
              <a:t>Isto </a:t>
            </a:r>
            <a:r>
              <a:rPr lang="pt-BR" sz="1400" dirty="0"/>
              <a:t>ocorre devido à livre concorrência e à alta competitividade das empresas</a:t>
            </a:r>
            <a:r>
              <a:rPr lang="pt-BR" sz="1400" dirty="0" smtClean="0"/>
              <a:t>.</a:t>
            </a:r>
          </a:p>
          <a:p>
            <a:pPr fontAlgn="base"/>
            <a:endParaRPr lang="pt-BR" sz="1400" dirty="0"/>
          </a:p>
          <a:p>
            <a:pPr fontAlgn="base"/>
            <a:r>
              <a:rPr lang="pt-BR" sz="1400" dirty="0"/>
              <a:t>Portanto, é preciso ter conhecimento para sobreviver no mercado, entender o segmento dentro do qual se atua, conhecer o cliente, seus gostos e comportamentos, bem como saber quem são os seus concorrentes e quais estratégias estão sendo desenvolvidas por eles e saber quais são os fornecedores que podem permitir que seu produto ou serviço tenham mais qualidade e diferencial de mercado. </a:t>
            </a:r>
            <a:endParaRPr lang="pt-BR" sz="1400" dirty="0" smtClean="0"/>
          </a:p>
          <a:p>
            <a:pPr fontAlgn="base"/>
            <a:endParaRPr lang="pt-BR" sz="1400" dirty="0"/>
          </a:p>
          <a:p>
            <a:pPr fontAlgn="base"/>
            <a:r>
              <a:rPr lang="pt-BR" sz="1400" dirty="0"/>
              <a:t>Também é necessário saber como realizar parcerias produtivas e estar atualizado com a economia do país, bem como a cultura das pessoas que consumirão seus produtos, os fatores climáticos que podem influenciar sua produção, quais as legislações possíveis que sua empresa deve seguir para evitar o pagamento de multas e perder dinheiro, dentre outros.</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      </a:t>
              </a:r>
              <a:r>
                <a:rPr lang="pt-BR" dirty="0"/>
                <a:t>Quem são os novos empreendedores?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724989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Do ponto de vista socioeconômico, de acordo com pesquisas realizadas pelo CONAJE (Confederação Nacional de Jovens Empresários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      </a:t>
              </a:r>
              <a:r>
                <a:rPr lang="pt-BR" dirty="0"/>
                <a:t>Quem são os novos empreendedores?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1138159" y="2432720"/>
            <a:ext cx="4365913" cy="22713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8"/>
          <a:stretch>
            <a:fillRect/>
          </a:stretch>
        </p:blipFill>
        <p:spPr>
          <a:xfrm>
            <a:off x="1138159" y="5531693"/>
            <a:ext cx="4365913" cy="4029819"/>
          </a:xfrm>
          <a:prstGeom prst="rect">
            <a:avLst/>
          </a:prstGeom>
        </p:spPr>
      </p:pic>
    </p:spTree>
    <p:extLst>
      <p:ext uri="{BB962C8B-B14F-4D97-AF65-F5344CB8AC3E}">
        <p14:creationId xmlns:p14="http://schemas.microsoft.com/office/powerpoint/2010/main" val="755887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      </a:t>
              </a:r>
              <a:r>
                <a:rPr lang="pt-BR" dirty="0"/>
                <a:t>Quem são os novos empreendedores?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7" name="Imagem 6"/>
          <p:cNvPicPr>
            <a:picLocks noChangeAspect="1"/>
          </p:cNvPicPr>
          <p:nvPr/>
        </p:nvPicPr>
        <p:blipFill>
          <a:blip r:embed="rId7"/>
          <a:stretch>
            <a:fillRect/>
          </a:stretch>
        </p:blipFill>
        <p:spPr>
          <a:xfrm>
            <a:off x="1035576" y="1628242"/>
            <a:ext cx="4685074" cy="2529793"/>
          </a:xfrm>
          <a:prstGeom prst="rect">
            <a:avLst/>
          </a:prstGeom>
        </p:spPr>
      </p:pic>
      <p:pic>
        <p:nvPicPr>
          <p:cNvPr id="8" name="Imagem 7"/>
          <p:cNvPicPr>
            <a:picLocks noChangeAspect="1"/>
          </p:cNvPicPr>
          <p:nvPr/>
        </p:nvPicPr>
        <p:blipFill>
          <a:blip r:embed="rId8"/>
          <a:stretch>
            <a:fillRect/>
          </a:stretch>
        </p:blipFill>
        <p:spPr>
          <a:xfrm>
            <a:off x="1035576" y="4306241"/>
            <a:ext cx="4685074" cy="21824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7" name="Imagem 26"/>
          <p:cNvPicPr>
            <a:picLocks noChangeAspect="1"/>
          </p:cNvPicPr>
          <p:nvPr/>
        </p:nvPicPr>
        <p:blipFill>
          <a:blip r:embed="rId9"/>
          <a:stretch>
            <a:fillRect/>
          </a:stretch>
        </p:blipFill>
        <p:spPr>
          <a:xfrm>
            <a:off x="1013167" y="7041232"/>
            <a:ext cx="4707483" cy="20162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83396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mulheres têm conquistado grande representatividade no segmento empreendedor. Um dos fatores importantes revelados para que isso ocorra é o fato de muitas mulheres sustentarem a casa atualmente. </a:t>
            </a:r>
            <a:endParaRPr lang="pt-BR" sz="1400" dirty="0" smtClean="0"/>
          </a:p>
          <a:p>
            <a:pPr fontAlgn="base"/>
            <a:endParaRPr lang="pt-BR" sz="1400" dirty="0"/>
          </a:p>
          <a:p>
            <a:pPr fontAlgn="base"/>
            <a:r>
              <a:rPr lang="pt-BR" sz="1400" dirty="0" smtClean="0"/>
              <a:t>O </a:t>
            </a:r>
            <a:r>
              <a:rPr lang="pt-BR" sz="1400" dirty="0"/>
              <a:t>Sebrae informou, no relatório especial de  </a:t>
            </a:r>
            <a:r>
              <a:rPr lang="pt-BR" sz="1400" i="1" dirty="0"/>
              <a:t>Empreendedorismo feminino no Brasil</a:t>
            </a:r>
            <a:r>
              <a:rPr lang="pt-BR" sz="1400" dirty="0"/>
              <a:t>, publicado em 2019, que nos últimos dois anos esse número subiu de 38% para 45% de famílias sustentadas por mulheres. </a:t>
            </a:r>
            <a:endParaRPr lang="pt-BR" sz="1400" dirty="0" smtClean="0"/>
          </a:p>
          <a:p>
            <a:pPr fontAlgn="base"/>
            <a:endParaRPr lang="pt-BR" sz="1400" dirty="0"/>
          </a:p>
          <a:p>
            <a:pPr fontAlgn="base"/>
            <a:r>
              <a:rPr lang="pt-BR" sz="1400" dirty="0" smtClean="0"/>
              <a:t>Outro </a:t>
            </a:r>
            <a:r>
              <a:rPr lang="pt-BR" sz="1400" dirty="0"/>
              <a:t>fator importante é que elas querem ficar mais perto dos filhos sem deixar de trabalhar. Por isso, passam a empreender de casa. Há também outros casos, como aqueles de mulheres que optam por empreender para aumentar a renda familiar ou para ter independência financeira</a:t>
            </a:r>
            <a:r>
              <a:rPr lang="pt-BR" sz="1400" dirty="0" smtClean="0"/>
              <a:t>.</a:t>
            </a:r>
          </a:p>
          <a:p>
            <a:pPr fontAlgn="base"/>
            <a:endParaRPr lang="pt-BR" sz="1400" dirty="0"/>
          </a:p>
          <a:p>
            <a:pPr fontAlgn="base"/>
            <a:r>
              <a:rPr lang="pt-BR" sz="1400" dirty="0"/>
              <a:t>Além disso, 9,3 milhões de mulheres estão a frente de um negócio atualmente, com uma representatividade de 34% dos negócios formais e informais</a:t>
            </a:r>
            <a:r>
              <a:rPr lang="pt-BR" sz="1400" dirty="0" smtClean="0"/>
              <a:t>.</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feminino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21286" y="5547200"/>
            <a:ext cx="5810392" cy="28647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485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Outro obstáculo vivenciado pelas empreendedoras diz respeito ao acesso ao crédito e linhas de financiamento. Os homens ainda possuem maior acesso e as mulheres pagam juros maiores quando conseguem crédito, mesmo com um índice de inadimplência menor</a:t>
            </a:r>
            <a:r>
              <a:rPr lang="pt-BR" sz="1400" dirty="0" smtClean="0"/>
              <a:t>.</a:t>
            </a:r>
          </a:p>
          <a:p>
            <a:pPr fontAlgn="base"/>
            <a:endParaRPr lang="pt-BR" sz="1400" dirty="0"/>
          </a:p>
          <a:p>
            <a:pPr fontAlgn="base"/>
            <a:r>
              <a:rPr lang="pt-BR" sz="1400" dirty="0"/>
              <a:t>O relatório ainda aponta que as mulheres empreendedoras representam 48% das MEIs (Microempresas Individuais) e que a maioria, ou seja, 55,4%, realiza sua atividade laboral de casa</a:t>
            </a:r>
            <a:r>
              <a:rPr lang="pt-BR" sz="1400" dirty="0" smtClean="0"/>
              <a:t>.</a:t>
            </a:r>
          </a:p>
          <a:p>
            <a:pPr fontAlgn="base"/>
            <a:endParaRPr lang="pt-BR" sz="1400" dirty="0"/>
          </a:p>
          <a:p>
            <a:pPr fontAlgn="base"/>
            <a:r>
              <a:rPr lang="pt-BR" sz="1400" dirty="0"/>
              <a:t>Por fim, o relatório faz menção a uma pesquisa realizada pelo GEM em 2018, que comparou a proporção de mulheres entre empreendedoras iniciais em 49 países e constatou que  o Brasil ficou em 7º lugar no ranking, conforme mostra Gráfico 3</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feminino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59837" y="4821712"/>
            <a:ext cx="5930972" cy="3499210"/>
          </a:xfrm>
          <a:prstGeom prst="rect">
            <a:avLst/>
          </a:prstGeom>
        </p:spPr>
      </p:pic>
    </p:spTree>
    <p:extLst>
      <p:ext uri="{BB962C8B-B14F-4D97-AF65-F5344CB8AC3E}">
        <p14:creationId xmlns:p14="http://schemas.microsoft.com/office/powerpoint/2010/main" val="2752574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Sebrae aponta que ainda existem muitas informações referentes às mulheres empreendedoras, como também alguns desafios encontrados por elas. Segundo o estudo, 96% das mulheres empreendedoras possuem um único trabalho, o que possibilita maior dedicação ao seu negócio. </a:t>
            </a:r>
            <a:endParaRPr lang="pt-BR" sz="1400" dirty="0" smtClean="0"/>
          </a:p>
          <a:p>
            <a:pPr fontAlgn="base"/>
            <a:endParaRPr lang="pt-BR" sz="1400" dirty="0"/>
          </a:p>
          <a:p>
            <a:pPr fontAlgn="base"/>
            <a:r>
              <a:rPr lang="pt-BR" sz="1400" dirty="0"/>
              <a:t>Além disso, a informalidade ainda é alta entre elas, sendo que dois terços dos empreendimentos ainda não estão formalizados.  A pesquisa revelou também que as mulheres preferem trabalhar sem sócios e que o porte dos negócios femininos é menor do que os negócios masculinos</a:t>
            </a:r>
            <a:r>
              <a:rPr lang="pt-BR" sz="1400" dirty="0" smtClean="0"/>
              <a:t>.</a:t>
            </a:r>
          </a:p>
          <a:p>
            <a:pPr fontAlgn="base"/>
            <a:endParaRPr lang="pt-BR" sz="1400" dirty="0"/>
          </a:p>
          <a:p>
            <a:pPr fontAlgn="base"/>
            <a:r>
              <a:rPr lang="pt-BR" sz="1400" dirty="0" smtClean="0"/>
              <a:t>Por </a:t>
            </a:r>
            <a:r>
              <a:rPr lang="pt-BR" sz="1400" dirty="0"/>
              <a:t>fim, atualmente, quase metade das MEIs são de mulheres, tendo um crescimento gradual entre os anos de 2010 a 2016, conforme mostra Gráfico 4</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Distribuição de MEI por gênero (2010 a 2016).</a:t>
            </a:r>
            <a:r>
              <a:rPr lang="pt-BR" sz="1400" b="1" dirty="0"/>
              <a:t> Fonte</a:t>
            </a:r>
            <a:r>
              <a:rPr lang="pt-BR" sz="1400" dirty="0"/>
              <a:t>: SEBRAE, 2019 apud SEBRAE, 2017. (Adaptado).</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feminino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1273539" y="4953000"/>
            <a:ext cx="4087491" cy="30969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5138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segmentos atuantes das mulheres são diversos. Entretanto, a maior concentração da sua atuação está nos segmentos relacionados à beleza, moda e alimentação conforme Tabela 2</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Segmentos atuantes das mulheres empreendedoras no Brasil. </a:t>
            </a:r>
            <a:r>
              <a:rPr lang="pt-BR" sz="1400" b="1" dirty="0"/>
              <a:t>Fonte</a:t>
            </a:r>
            <a:r>
              <a:rPr lang="pt-BR" sz="1400" dirty="0"/>
              <a:t>: SEBRAE, 2017 apud SEBRAE, 2019. (Adaptado).</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feminino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548680" y="2486860"/>
            <a:ext cx="5551537" cy="6120680"/>
          </a:xfrm>
          <a:prstGeom prst="rect">
            <a:avLst/>
          </a:prstGeom>
        </p:spPr>
      </p:pic>
    </p:spTree>
    <p:extLst>
      <p:ext uri="{BB962C8B-B14F-4D97-AF65-F5344CB8AC3E}">
        <p14:creationId xmlns:p14="http://schemas.microsoft.com/office/powerpoint/2010/main" val="1285536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Analisamos, então, que o empreendedorismo feminino pode ser visto como um outro fenômeno do empreendedorismo que se concentra mais na </a:t>
            </a:r>
            <a:r>
              <a:rPr lang="pt-BR" sz="1400" b="1" dirty="0"/>
              <a:t>necessidade de ter uma renda e na falta de preparo para iniciar um empreendimento</a:t>
            </a:r>
            <a:r>
              <a:rPr lang="pt-BR" sz="1400" dirty="0" smtClean="0"/>
              <a:t>.</a:t>
            </a:r>
          </a:p>
          <a:p>
            <a:pPr fontAlgn="base"/>
            <a:endParaRPr lang="pt-BR" sz="1400" dirty="0"/>
          </a:p>
          <a:p>
            <a:pPr fontAlgn="base"/>
            <a:r>
              <a:rPr lang="pt-BR" sz="1400" dirty="0"/>
              <a:t>Ter dados e analisar o segmento feminino é fundamental para trazer informações relevantes a várias áreas que possam desenvolver produtos e serviços que atendam às necessidades femininas, como a área de crédito. </a:t>
            </a:r>
            <a:endParaRPr lang="pt-BR" sz="1400" dirty="0" smtClean="0"/>
          </a:p>
          <a:p>
            <a:pPr fontAlgn="base"/>
            <a:endParaRPr lang="pt-BR" sz="1400" dirty="0"/>
          </a:p>
          <a:p>
            <a:pPr fontAlgn="base"/>
            <a:r>
              <a:rPr lang="pt-BR" sz="1400" dirty="0" smtClean="0"/>
              <a:t>Pesquisas </a:t>
            </a:r>
            <a:r>
              <a:rPr lang="pt-BR" sz="1400" dirty="0"/>
              <a:t>revelam que as mulheres que empreendem se preocupam muito com carreira, maternidade, apoio do parceiro, da família e apoio financeiro. Além disso, constatou-se que elas sofrem preconceitos e enfrentam alguns desafios no momento de abrir a própria empresa, ocasionando em um nível maior de solidão  na hora de empreender</a:t>
            </a:r>
            <a:r>
              <a:rPr lang="pt-BR" sz="1400" dirty="0" smtClean="0"/>
              <a:t>.</a:t>
            </a:r>
          </a:p>
          <a:p>
            <a:pPr fontAlgn="base"/>
            <a:endParaRPr lang="pt-BR" sz="1400" dirty="0"/>
          </a:p>
          <a:p>
            <a:pPr fontAlgn="base"/>
            <a:r>
              <a:rPr lang="pt-BR" sz="1400" dirty="0"/>
              <a:t>Pesquisas realizadas pela Instituição Rede Mulher Empreendedora  entre os anos de 2016, 2017 e 2018 revelam que as </a:t>
            </a:r>
            <a:r>
              <a:rPr lang="pt-BR" sz="1400" b="1" dirty="0"/>
              <a:t>mulheres empreendedoras</a:t>
            </a:r>
            <a:r>
              <a:rPr lang="pt-BR" sz="1400" dirty="0"/>
              <a:t> ainda precisam desenvolver algumas habilidades, como saber delegar tarefas e funções, bem como aprender a desenvolver um planejamento financeiro. Por outro lado, são muito otimistas o que torna tudo à sua volta melhor, vivem se capacitando para entender melhor do seu negócio e possuem bom networking (relacionamento).</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feminino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148250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empreendedorismo digital vem se transformando em um fenômeno e em uma tendência das empresas empreendedoras</a:t>
            </a:r>
            <a:r>
              <a:rPr lang="pt-BR" sz="1400" dirty="0" smtClean="0"/>
              <a:t>.</a:t>
            </a:r>
          </a:p>
          <a:p>
            <a:pPr fontAlgn="base"/>
            <a:endParaRPr lang="pt-BR" sz="1400" dirty="0"/>
          </a:p>
          <a:p>
            <a:pPr fontAlgn="base"/>
            <a:r>
              <a:rPr lang="pt-BR" sz="1400" dirty="0"/>
              <a:t>Conforme o IBGE pesquisas realizadas em 2016 apontavam para o percentual de 69,3% dos brasileiros com acesso à internet. </a:t>
            </a:r>
            <a:endParaRPr lang="pt-BR" sz="1400" dirty="0" smtClean="0"/>
          </a:p>
          <a:p>
            <a:pPr fontAlgn="base"/>
            <a:endParaRPr lang="pt-BR" sz="1400" dirty="0"/>
          </a:p>
          <a:p>
            <a:pPr fontAlgn="base"/>
            <a:r>
              <a:rPr lang="pt-BR" sz="1400" dirty="0" smtClean="0"/>
              <a:t>Esse </a:t>
            </a:r>
            <a:r>
              <a:rPr lang="pt-BR" sz="1400" dirty="0"/>
              <a:t>número vem aumentando gradativamente, ao mesmo tempo que aumenta o número de pessoas que compram celulares, pois os aplicativos facilitam o acesso às lojas virtuais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 neste contexto, podemos definir empreendedorismo digital como um ato de criar e desenvolver um negócio que funcione essencialmente na internet de forma digital, e que tenha a maioria de seus processos e procedimentos realizados neste ambiente, tendo a tecnologia como instrumento essencial de inovação para performance, sustento e perenidade do negócio.</a:t>
            </a:r>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7" name="Imagem 6"/>
          <p:cNvPicPr>
            <a:picLocks noChangeAspect="1"/>
          </p:cNvPicPr>
          <p:nvPr/>
        </p:nvPicPr>
        <p:blipFill>
          <a:blip r:embed="rId7"/>
          <a:stretch>
            <a:fillRect/>
          </a:stretch>
        </p:blipFill>
        <p:spPr>
          <a:xfrm>
            <a:off x="1450944" y="3872880"/>
            <a:ext cx="3513625" cy="3170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7017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Desse modo, os negócios virtuais têm obtido muitas facilidades que promovem o empreendimento. O espaço virtual otimiza os negócios virtuais pois possui alguns princípios importantes, tais como</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15778" y="2924803"/>
            <a:ext cx="3714750" cy="790575"/>
          </a:xfrm>
          <a:prstGeom prst="rect">
            <a:avLst/>
          </a:prstGeom>
        </p:spPr>
      </p:pic>
      <p:pic>
        <p:nvPicPr>
          <p:cNvPr id="4" name="Imagem 3"/>
          <p:cNvPicPr>
            <a:picLocks noChangeAspect="1"/>
          </p:cNvPicPr>
          <p:nvPr/>
        </p:nvPicPr>
        <p:blipFill>
          <a:blip r:embed="rId8"/>
          <a:stretch>
            <a:fillRect/>
          </a:stretch>
        </p:blipFill>
        <p:spPr>
          <a:xfrm>
            <a:off x="716676" y="3936906"/>
            <a:ext cx="3714750" cy="609600"/>
          </a:xfrm>
          <a:prstGeom prst="rect">
            <a:avLst/>
          </a:prstGeom>
        </p:spPr>
      </p:pic>
      <p:pic>
        <p:nvPicPr>
          <p:cNvPr id="8" name="Imagem 7"/>
          <p:cNvPicPr>
            <a:picLocks noChangeAspect="1"/>
          </p:cNvPicPr>
          <p:nvPr/>
        </p:nvPicPr>
        <p:blipFill>
          <a:blip r:embed="rId9"/>
          <a:stretch>
            <a:fillRect/>
          </a:stretch>
        </p:blipFill>
        <p:spPr>
          <a:xfrm>
            <a:off x="1185468" y="4768034"/>
            <a:ext cx="3714750" cy="971550"/>
          </a:xfrm>
          <a:prstGeom prst="rect">
            <a:avLst/>
          </a:prstGeom>
        </p:spPr>
      </p:pic>
      <p:pic>
        <p:nvPicPr>
          <p:cNvPr id="9" name="Imagem 8"/>
          <p:cNvPicPr>
            <a:picLocks noChangeAspect="1"/>
          </p:cNvPicPr>
          <p:nvPr/>
        </p:nvPicPr>
        <p:blipFill>
          <a:blip r:embed="rId10"/>
          <a:stretch>
            <a:fillRect/>
          </a:stretch>
        </p:blipFill>
        <p:spPr>
          <a:xfrm>
            <a:off x="2477469" y="5961112"/>
            <a:ext cx="3714750" cy="1866900"/>
          </a:xfrm>
          <a:prstGeom prst="rect">
            <a:avLst/>
          </a:prstGeom>
        </p:spPr>
      </p:pic>
    </p:spTree>
    <p:extLst>
      <p:ext uri="{BB962C8B-B14F-4D97-AF65-F5344CB8AC3E}">
        <p14:creationId xmlns:p14="http://schemas.microsoft.com/office/powerpoint/2010/main" val="236427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Grandes exemplos de empresas que trabalham seguindo esses princípios são: Amazon, Dafiti, Net Shoes, Mercado Livre e empresas que trabalham 100% pelo comércio eletrônico.</a:t>
            </a:r>
          </a:p>
          <a:p>
            <a:pPr fontAlgn="base"/>
            <a:r>
              <a:rPr lang="pt-BR" sz="1400" dirty="0"/>
              <a:t>Além disso, são muitas as ferramentas dos negócios digitais: e-commerce, portais de cursos on-line, blogs de conteúdo, web tvs, vídeos, etc</a:t>
            </a:r>
            <a:r>
              <a:rPr lang="pt-BR" sz="1400" dirty="0" smtClean="0"/>
              <a:t>.</a:t>
            </a:r>
          </a:p>
          <a:p>
            <a:pPr fontAlgn="base"/>
            <a:endParaRPr lang="pt-BR" sz="1400" dirty="0"/>
          </a:p>
          <a:p>
            <a:pPr fontAlgn="base"/>
            <a:r>
              <a:rPr lang="pt-BR" sz="1400" dirty="0"/>
              <a:t>Todavia, o Brasil ainda tem muito a crescer no quesito inovação. Conforme o IGI (Índice Global de Inovação) de 2018, o Brasil ocupa 64º lugar no ranking mundial. O 1º lugar ficou com a Suíça, que ocupa a mesma posição pelo sétimo ano consecutivo. </a:t>
            </a:r>
          </a:p>
          <a:p>
            <a:pPr fontAlgn="base"/>
            <a:r>
              <a:rPr lang="pt-BR" sz="1400" dirty="0"/>
              <a:t>Um dos motivos do ranking brasileiro é o investimento muito baixo para a área de Pesquisa de Ciência, Tecnologia e Inovação, que recebe 1% do PIB. Países como Estados Unidos, por exemplo, possuem um investimento de 2,7% do PIB, quase três vezes maior do que o do Brasil.</a:t>
            </a:r>
          </a:p>
          <a:p>
            <a:pPr fontAlgn="base"/>
            <a:endParaRPr lang="pt-BR" sz="1400" dirty="0" smtClean="0"/>
          </a:p>
          <a:p>
            <a:pPr fontAlgn="base"/>
            <a:r>
              <a:rPr lang="pt-BR" sz="1400" dirty="0"/>
              <a:t>As principais cidades que são Polos Tecnológicos de referência no Brasil são</a:t>
            </a:r>
            <a:r>
              <a:rPr lang="pt-BR" sz="1400" dirty="0" smtClean="0"/>
              <a:t>:</a:t>
            </a:r>
          </a:p>
          <a:p>
            <a:pPr fontAlgn="base"/>
            <a:endParaRPr lang="pt-BR" sz="1400" dirty="0"/>
          </a:p>
          <a:p>
            <a:pPr fontAlgn="base"/>
            <a:r>
              <a:rPr lang="pt-BR" sz="1400" b="1" dirty="0" smtClean="0"/>
              <a:t>Recife</a:t>
            </a:r>
            <a:r>
              <a:rPr lang="pt-BR" sz="1400" dirty="0" smtClean="0"/>
              <a:t>: </a:t>
            </a:r>
            <a:r>
              <a:rPr lang="pt-BR" sz="1400" dirty="0"/>
              <a:t>Porto </a:t>
            </a:r>
            <a:r>
              <a:rPr lang="pt-BR" sz="1400" dirty="0" smtClean="0"/>
              <a:t>Digital.</a:t>
            </a:r>
          </a:p>
          <a:p>
            <a:pPr fontAlgn="base"/>
            <a:r>
              <a:rPr lang="pt-BR" sz="1400" b="1" dirty="0" smtClean="0"/>
              <a:t>Porto Alegre</a:t>
            </a:r>
            <a:r>
              <a:rPr lang="pt-BR" sz="1400" dirty="0" smtClean="0"/>
              <a:t>: TecnoPuc.</a:t>
            </a:r>
          </a:p>
          <a:p>
            <a:pPr fontAlgn="base"/>
            <a:r>
              <a:rPr lang="pt-BR" sz="1400" b="1" dirty="0" smtClean="0"/>
              <a:t>Belo Horizonte</a:t>
            </a:r>
            <a:r>
              <a:rPr lang="pt-BR" sz="1400" dirty="0" smtClean="0"/>
              <a:t>: </a:t>
            </a:r>
            <a:r>
              <a:rPr lang="pt-BR" sz="1400" dirty="0"/>
              <a:t>San Pedro </a:t>
            </a:r>
            <a:r>
              <a:rPr lang="pt-BR" sz="1400" dirty="0" smtClean="0"/>
              <a:t>Valley.</a:t>
            </a:r>
          </a:p>
          <a:p>
            <a:pPr fontAlgn="base"/>
            <a:r>
              <a:rPr lang="pt-BR" sz="1400" b="1" dirty="0" smtClean="0"/>
              <a:t>São José dos Campos</a:t>
            </a:r>
            <a:r>
              <a:rPr lang="pt-BR" sz="1400" dirty="0" smtClean="0"/>
              <a:t>: </a:t>
            </a:r>
            <a:r>
              <a:rPr lang="pt-BR" sz="1400" dirty="0"/>
              <a:t>Parque </a:t>
            </a:r>
            <a:r>
              <a:rPr lang="pt-BR" sz="1400" dirty="0" smtClean="0"/>
              <a:t>Tecnológico.</a:t>
            </a:r>
          </a:p>
          <a:p>
            <a:pPr fontAlgn="base"/>
            <a:r>
              <a:rPr lang="pt-BR" sz="1400" b="1" dirty="0" smtClean="0"/>
              <a:t>Florianópolis</a:t>
            </a:r>
            <a:r>
              <a:rPr lang="pt-BR" sz="1400" dirty="0" smtClean="0"/>
              <a:t>: </a:t>
            </a:r>
            <a:r>
              <a:rPr lang="pt-BR" sz="1400" dirty="0"/>
              <a:t>Capital da </a:t>
            </a:r>
            <a:r>
              <a:rPr lang="pt-BR" sz="1400" dirty="0" smtClean="0"/>
              <a:t>Inovação.</a:t>
            </a:r>
          </a:p>
          <a:p>
            <a:pPr fontAlgn="base"/>
            <a:r>
              <a:rPr lang="pt-BR" sz="1400" b="1" dirty="0" smtClean="0"/>
              <a:t>Santa Rita do Sapucaí</a:t>
            </a:r>
            <a:r>
              <a:rPr lang="pt-BR" sz="1400" dirty="0" smtClean="0"/>
              <a:t>: </a:t>
            </a:r>
            <a:r>
              <a:rPr lang="pt-BR" sz="1400" dirty="0"/>
              <a:t>Vale da </a:t>
            </a:r>
            <a:r>
              <a:rPr lang="pt-BR" sz="1400" dirty="0" smtClean="0"/>
              <a:t>Eletrônica</a:t>
            </a:r>
          </a:p>
          <a:p>
            <a:pPr fontAlgn="base"/>
            <a:r>
              <a:rPr lang="pt-BR" sz="1400" b="1" dirty="0" smtClean="0"/>
              <a:t>Campinas</a:t>
            </a:r>
            <a:r>
              <a:rPr lang="pt-BR" sz="1400" dirty="0" smtClean="0"/>
              <a:t>: </a:t>
            </a:r>
            <a:r>
              <a:rPr lang="pt-BR" sz="1400" dirty="0"/>
              <a:t>Fundação </a:t>
            </a:r>
            <a:r>
              <a:rPr lang="pt-BR" sz="1400" dirty="0" smtClean="0"/>
              <a:t>UNICAMP</a:t>
            </a:r>
          </a:p>
          <a:p>
            <a:pPr fontAlgn="base"/>
            <a:r>
              <a:rPr lang="pt-BR" sz="1400" b="1" dirty="0" smtClean="0"/>
              <a:t>São José dos Campos</a:t>
            </a:r>
            <a:r>
              <a:rPr lang="pt-BR" sz="1400" dirty="0" smtClean="0"/>
              <a:t>: ITA.</a:t>
            </a:r>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609637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parques tecnológicos têm o objetivo de reunir universidades e empresas em um espaço em comum para desenvolver produtos e serviços inovadores. A Figura 1 apresenta um mapa dos parques tecnológicos estabelecidos e em andamento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smtClean="0"/>
              <a:t>   Parques </a:t>
            </a:r>
            <a:r>
              <a:rPr lang="pt-BR" sz="1400" dirty="0"/>
              <a:t>Tecnológicos no Brasil.</a:t>
            </a:r>
            <a:r>
              <a:rPr lang="pt-BR" sz="1400" b="1" dirty="0"/>
              <a:t> Fonte</a:t>
            </a:r>
            <a:r>
              <a:rPr lang="pt-BR" sz="1400" dirty="0"/>
              <a:t>: DORNELAS, 2016. (Adaptado).</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764704" y="2751782"/>
            <a:ext cx="5148884" cy="6521697"/>
          </a:xfrm>
          <a:prstGeom prst="rect">
            <a:avLst/>
          </a:prstGeom>
        </p:spPr>
      </p:pic>
    </p:spTree>
    <p:extLst>
      <p:ext uri="{BB962C8B-B14F-4D97-AF65-F5344CB8AC3E}">
        <p14:creationId xmlns:p14="http://schemas.microsoft.com/office/powerpoint/2010/main" val="9261838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empresas que vivem nesta área chamada de incubadora são chamadas de empresas incubadoras. Elas são auxiliadas para começar a iniciar seu próprio negócio com significativo grau de inovação. Neste ambiente, elas encontram suporte técnico, administrativo, mercadológico e gerencial. </a:t>
            </a:r>
            <a:endParaRPr lang="pt-BR" sz="1400" dirty="0" smtClean="0"/>
          </a:p>
          <a:p>
            <a:pPr fontAlgn="base"/>
            <a:endParaRPr lang="pt-BR" sz="1400" dirty="0"/>
          </a:p>
          <a:p>
            <a:pPr fontAlgn="base"/>
            <a:r>
              <a:rPr lang="pt-BR" sz="1400" dirty="0" smtClean="0"/>
              <a:t>Além </a:t>
            </a:r>
            <a:r>
              <a:rPr lang="pt-BR" sz="1400" dirty="0"/>
              <a:t>disso, as pessoas envolvidas podem realizar cursos de empreendedorismo e têm acesso a novas tecnologias. Com este suporte, o empreendimento é acompanhado desde a sua fase inicial, tendo todo o auxílio para seu planejamento e desenvolvimento</a:t>
            </a:r>
            <a:r>
              <a:rPr lang="pt-BR" sz="1400" dirty="0" smtClean="0"/>
              <a:t>.</a:t>
            </a:r>
          </a:p>
          <a:p>
            <a:pPr fontAlgn="base"/>
            <a:endParaRPr lang="pt-BR" sz="1400" dirty="0"/>
          </a:p>
          <a:p>
            <a:pPr fontAlgn="base"/>
            <a:r>
              <a:rPr lang="pt-BR" sz="1400" dirty="0"/>
              <a:t>As incubadoras favorecem a ação empreendedora e o desenvolvimento nas principais áreas importantes para o negócio: gestão empresarial e tecnológica, marketing e vendas, contabilidade, apoio jurídico, dentre outras.</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O empreendedorismo digital</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2820116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Diferentemente do empreendedorismo tradicional, temos as startups. Elas utilizam amplamente as inovações tecnológicas de ponta, especialmente as tecnologias de inovação e comunicação, que auxiliam o mercado a satisfazer suas demandas, acelerando consideravelmente os empreendimentos ligados à tecnologia</a:t>
            </a:r>
            <a:r>
              <a:rPr lang="pt-BR" sz="1400" dirty="0" smtClean="0"/>
              <a:t>.</a:t>
            </a:r>
          </a:p>
          <a:p>
            <a:pPr fontAlgn="base"/>
            <a:endParaRPr lang="pt-BR" sz="1400" dirty="0"/>
          </a:p>
          <a:p>
            <a:pPr fontAlgn="base"/>
            <a:r>
              <a:rPr lang="pt-BR" sz="1400" dirty="0"/>
              <a:t>O conceito de </a:t>
            </a:r>
            <a:r>
              <a:rPr lang="pt-BR" sz="1400" b="1" dirty="0"/>
              <a:t>startup</a:t>
            </a:r>
            <a:r>
              <a:rPr lang="pt-BR" sz="1400" dirty="0"/>
              <a:t> se firmou no Brasil e está voltado exclusivamente para a modalidade de empreendedorismo digital. Desse modo, startup pode ser considerada como um </a:t>
            </a:r>
            <a:r>
              <a:rPr lang="pt-BR" sz="1400" b="1" dirty="0"/>
              <a:t>modelo de negócio inovador</a:t>
            </a:r>
            <a:r>
              <a:rPr lang="pt-BR" sz="1400" dirty="0"/>
              <a:t>,</a:t>
            </a:r>
            <a:r>
              <a:rPr lang="pt-BR" sz="1400" b="1" dirty="0"/>
              <a:t> rápido</a:t>
            </a:r>
            <a:r>
              <a:rPr lang="pt-BR" sz="1400" dirty="0"/>
              <a:t>, </a:t>
            </a:r>
            <a:r>
              <a:rPr lang="pt-BR" sz="1400" b="1" dirty="0"/>
              <a:t>dinâmico</a:t>
            </a:r>
            <a:r>
              <a:rPr lang="pt-BR" sz="1400" dirty="0"/>
              <a:t>, </a:t>
            </a:r>
            <a:r>
              <a:rPr lang="pt-BR" sz="1400" b="1" dirty="0"/>
              <a:t>que tenha escalabilidade e com o propósito de gerar muita lucratividade para o empreendedor</a:t>
            </a:r>
            <a:r>
              <a:rPr lang="pt-BR" sz="1400" dirty="0"/>
              <a:t>. </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    </a:t>
              </a:r>
              <a:r>
                <a:rPr lang="pt-BR" dirty="0"/>
                <a:t>Startups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775135" y="4664968"/>
            <a:ext cx="5172075" cy="3009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82116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Entretanto, a facilidade do negócio consiste na abrangência de pessoas que ele pode rapidamente atingir a um custo muito baixo (escalabilidade). Não à toa, a maioria das startups são digitais</a:t>
            </a:r>
            <a:r>
              <a:rPr lang="pt-BR" sz="1400" dirty="0" smtClean="0"/>
              <a:t>.</a:t>
            </a:r>
          </a:p>
          <a:p>
            <a:pPr fontAlgn="base"/>
            <a:endParaRPr lang="pt-BR" sz="1400" dirty="0"/>
          </a:p>
          <a:p>
            <a:pPr fontAlgn="base"/>
            <a:r>
              <a:rPr lang="pt-BR" sz="1400" dirty="0"/>
              <a:t>De acordo matéria divulgada pela EBC, </a:t>
            </a:r>
            <a:r>
              <a:rPr lang="pt-BR" sz="1400" i="1" dirty="0"/>
              <a:t>Startups crescem no Brasil e consolidam nova geração de empreendedores</a:t>
            </a:r>
            <a:r>
              <a:rPr lang="pt-BR" sz="1400" dirty="0"/>
              <a:t>, publicada em 2018, pesquisas realizadas pela ABStartups (Associação Brasileira de Startups) mostram que a quantidade de empresas cadastradas na associação aumentou de 2519 no ano de 2012 para 5147 no ano de 2017. </a:t>
            </a:r>
            <a:endParaRPr lang="pt-BR" sz="1400" dirty="0" smtClean="0"/>
          </a:p>
          <a:p>
            <a:pPr fontAlgn="base"/>
            <a:endParaRPr lang="pt-BR" sz="1400" dirty="0"/>
          </a:p>
          <a:p>
            <a:pPr fontAlgn="base"/>
            <a:r>
              <a:rPr lang="pt-BR" sz="1400" dirty="0" smtClean="0"/>
              <a:t>Atualmente</a:t>
            </a:r>
            <a:r>
              <a:rPr lang="pt-BR" sz="1400" dirty="0"/>
              <a:t>, o número é de mais de 12.000 empresas atuantes nesta modalidade, dentre elas a Nubank, Pagseguro e a 99 que, segundo a associação, valem mais de 1 bilhão de dólares.</a:t>
            </a:r>
          </a:p>
          <a:p>
            <a:pPr fontAlgn="base"/>
            <a:endParaRPr lang="pt-BR" sz="1400" dirty="0" smtClean="0"/>
          </a:p>
          <a:p>
            <a:pPr fontAlgn="base"/>
            <a:r>
              <a:rPr lang="pt-BR" sz="1400" b="1" dirty="0"/>
              <a:t>Pode ser considerado como um modelo de negócio inovador, rápido, dinâmico, que tenha escalabilidade e com o propósito de gerar muita lucratividade</a:t>
            </a:r>
            <a:r>
              <a:rPr lang="pt-BR" sz="1400" dirty="0"/>
              <a:t>. Estamos falando sobre</a:t>
            </a:r>
            <a:r>
              <a:rPr lang="pt-BR" sz="1400" dirty="0" smtClean="0"/>
              <a:t>: startup.</a:t>
            </a:r>
          </a:p>
          <a:p>
            <a:pPr fontAlgn="base"/>
            <a:endParaRPr lang="pt-BR" sz="1400" dirty="0"/>
          </a:p>
          <a:p>
            <a:pPr fontAlgn="base"/>
            <a:r>
              <a:rPr lang="pt-BR" sz="1400" dirty="0"/>
              <a:t>O conceito de startup se firmou no Brasil e está voltado exclusivamente para a modalidade de empreendedorismo digital. Desse modo, startup pode ser considerada como um modelo de negócio inovador, rápido, dinâmico, que tenha escalabilidade e com o propósito de gerar muita lucratividade para o empreendedor</a:t>
            </a:r>
            <a:r>
              <a:rPr lang="pt-BR" sz="1400" dirty="0" smtClean="0"/>
              <a:t>.</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    </a:t>
              </a:r>
              <a:r>
                <a:rPr lang="pt-BR" dirty="0"/>
                <a:t>Startups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24" name="Retângulo de cantos arredondados 23"/>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grpSp>
        <p:nvGrpSpPr>
          <p:cNvPr id="2" name="Grupo 1"/>
          <p:cNvGrpSpPr/>
          <p:nvPr/>
        </p:nvGrpSpPr>
        <p:grpSpPr>
          <a:xfrm>
            <a:off x="359837" y="1051243"/>
            <a:ext cx="3501211" cy="371801"/>
            <a:chOff x="359837" y="1051243"/>
            <a:chExt cx="3501211" cy="371801"/>
          </a:xfrm>
        </p:grpSpPr>
        <p:sp>
          <p:nvSpPr>
            <p:cNvPr id="25" name="Retângulo de cantos arredondados 24"/>
            <p:cNvSpPr/>
            <p:nvPr/>
          </p:nvSpPr>
          <p:spPr>
            <a:xfrm>
              <a:off x="895350" y="1051243"/>
              <a:ext cx="296569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Empreendedorismo no Brasil</a:t>
              </a:r>
              <a:endParaRPr lang="pt-BR"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865918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os </a:t>
            </a:r>
            <a:r>
              <a:rPr lang="pt-BR" sz="1400" b="1" dirty="0"/>
              <a:t>empreendedores</a:t>
            </a:r>
            <a:r>
              <a:rPr lang="pt-BR" sz="1400" dirty="0"/>
              <a:t> </a:t>
            </a:r>
            <a:r>
              <a:rPr lang="pt-BR" sz="1400" b="1" dirty="0"/>
              <a:t>e</a:t>
            </a:r>
            <a:r>
              <a:rPr lang="pt-BR" sz="1400" dirty="0"/>
              <a:t> </a:t>
            </a:r>
            <a:r>
              <a:rPr lang="pt-BR" sz="1400" b="1" dirty="0"/>
              <a:t>intraempreendedores</a:t>
            </a:r>
            <a:r>
              <a:rPr lang="pt-BR" sz="1400" dirty="0"/>
              <a:t>, desenvolver produtos e serviços para atender os clientes é requisito básico. </a:t>
            </a:r>
            <a:endParaRPr lang="pt-BR" sz="1400" dirty="0" smtClean="0"/>
          </a:p>
          <a:p>
            <a:pPr fontAlgn="base"/>
            <a:endParaRPr lang="pt-BR" sz="1400" dirty="0"/>
          </a:p>
          <a:p>
            <a:pPr fontAlgn="base"/>
            <a:r>
              <a:rPr lang="pt-BR" sz="1400" dirty="0" smtClean="0"/>
              <a:t>Desse </a:t>
            </a:r>
            <a:r>
              <a:rPr lang="pt-BR" sz="1400" dirty="0"/>
              <a:t>modo, ambos precisam analisar o mercado, as pessoas, as tendências e projetar suas ideias, desenvolvendo soluções para a empresa que beneficiem a sociedade</a:t>
            </a:r>
            <a:r>
              <a:rPr lang="pt-BR" sz="1400" dirty="0" smtClean="0"/>
              <a:t>.</a:t>
            </a:r>
          </a:p>
          <a:p>
            <a:pPr fontAlgn="base"/>
            <a:endParaRPr lang="pt-BR" sz="1400" dirty="0"/>
          </a:p>
          <a:p>
            <a:pPr fontAlgn="base"/>
            <a:r>
              <a:rPr lang="pt-BR" sz="1400" dirty="0"/>
              <a:t>Tanto empreendedores quanto intraempreendedores possuem características semelhantes, tendo como única diferença o local de trabalho onde atuam. </a:t>
            </a:r>
            <a:endParaRPr lang="pt-BR" sz="1400" dirty="0" smtClean="0"/>
          </a:p>
          <a:p>
            <a:pPr fontAlgn="base"/>
            <a:endParaRPr lang="pt-BR" sz="1400" dirty="0"/>
          </a:p>
          <a:p>
            <a:pPr fontAlgn="base"/>
            <a:r>
              <a:rPr lang="pt-BR" sz="1400" dirty="0" smtClean="0"/>
              <a:t>Um </a:t>
            </a:r>
            <a:r>
              <a:rPr lang="pt-BR" sz="1400" dirty="0"/>
              <a:t>está focado em desenvolver sua própria empresa e o outro está dentro da empresa. Contudo, a premissa básica é a mesma: </a:t>
            </a:r>
            <a:r>
              <a:rPr lang="pt-BR" sz="1400" b="1" dirty="0"/>
              <a:t>desenvolver soluções que tragam rentabilidade para o empreendedor</a:t>
            </a:r>
            <a:r>
              <a:rPr lang="pt-BR" sz="1400" dirty="0"/>
              <a:t>. </a:t>
            </a:r>
            <a:endParaRPr lang="pt-BR" sz="1400" dirty="0"/>
          </a:p>
          <a:p>
            <a:pPr fontAlgn="base"/>
            <a:r>
              <a:rPr lang="pt-BR" sz="1400" dirty="0"/>
              <a:t>A essência da empresa é viver para atender as necessidades de seus clientes. Seguindo essa linha de raciocínio, devemos tratar o cliente como se fôssemos seu médico em mesa de cirurgia: </a:t>
            </a:r>
            <a:r>
              <a:rPr lang="pt-BR" sz="1400" b="1" dirty="0"/>
              <a:t>com o maior cuidado e atenção possível para que tudo ocorra bem</a:t>
            </a:r>
            <a:r>
              <a:rPr lang="pt-BR" sz="1400" dirty="0" smtClean="0"/>
              <a:t>.</a:t>
            </a:r>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4" name="Imagem 3"/>
          <p:cNvPicPr>
            <a:picLocks noChangeAspect="1"/>
          </p:cNvPicPr>
          <p:nvPr/>
        </p:nvPicPr>
        <p:blipFill>
          <a:blip r:embed="rId5"/>
          <a:stretch>
            <a:fillRect/>
          </a:stretch>
        </p:blipFill>
        <p:spPr>
          <a:xfrm>
            <a:off x="928656" y="5738498"/>
            <a:ext cx="4784165" cy="1466850"/>
          </a:xfrm>
          <a:prstGeom prst="rect">
            <a:avLst/>
          </a:prstGeom>
        </p:spPr>
      </p:pic>
      <p:pic>
        <p:nvPicPr>
          <p:cNvPr id="7" name="Imagem 6"/>
          <p:cNvPicPr>
            <a:picLocks noChangeAspect="1"/>
          </p:cNvPicPr>
          <p:nvPr/>
        </p:nvPicPr>
        <p:blipFill>
          <a:blip r:embed="rId6"/>
          <a:stretch>
            <a:fillRect/>
          </a:stretch>
        </p:blipFill>
        <p:spPr>
          <a:xfrm>
            <a:off x="921747" y="7269087"/>
            <a:ext cx="4791075" cy="2247900"/>
          </a:xfrm>
          <a:prstGeom prst="rect">
            <a:avLst/>
          </a:prstGeom>
        </p:spPr>
      </p:pic>
      <p:grpSp>
        <p:nvGrpSpPr>
          <p:cNvPr id="27" name="Grupo 26"/>
          <p:cNvGrpSpPr/>
          <p:nvPr/>
        </p:nvGrpSpPr>
        <p:grpSpPr>
          <a:xfrm>
            <a:off x="6348841" y="1532888"/>
            <a:ext cx="450850" cy="8028624"/>
            <a:chOff x="6348841" y="1532888"/>
            <a:chExt cx="450850" cy="8028624"/>
          </a:xfrm>
        </p:grpSpPr>
        <p:sp>
          <p:nvSpPr>
            <p:cNvPr id="29" name="Retângulo de cantos arredondados 28"/>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30" name="Imagem 29"/>
            <p:cNvPicPr>
              <a:picLocks noChangeAspect="1"/>
            </p:cNvPicPr>
            <p:nvPr/>
          </p:nvPicPr>
          <p:blipFill>
            <a:blip r:embed="rId7"/>
            <a:stretch>
              <a:fillRect/>
            </a:stretch>
          </p:blipFill>
          <p:spPr>
            <a:xfrm rot="5400000">
              <a:off x="6010271" y="1978961"/>
              <a:ext cx="1123541" cy="422103"/>
            </a:xfrm>
            <a:prstGeom prst="rect">
              <a:avLst/>
            </a:prstGeom>
          </p:spPr>
        </p:pic>
      </p:grpSp>
      <p:grpSp>
        <p:nvGrpSpPr>
          <p:cNvPr id="31" name="Grupo 30"/>
          <p:cNvGrpSpPr/>
          <p:nvPr/>
        </p:nvGrpSpPr>
        <p:grpSpPr>
          <a:xfrm>
            <a:off x="303101" y="1051243"/>
            <a:ext cx="5126163" cy="380115"/>
            <a:chOff x="303101" y="1051243"/>
            <a:chExt cx="5126163" cy="380115"/>
          </a:xfrm>
        </p:grpSpPr>
        <p:sp>
          <p:nvSpPr>
            <p:cNvPr id="32" name="Retângulo de cantos arredondados 31"/>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3" name="Retângulo de cantos arredondados 32"/>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4" name="Imagem 33"/>
            <p:cNvPicPr>
              <a:picLocks noChangeAspect="1"/>
            </p:cNvPicPr>
            <p:nvPr/>
          </p:nvPicPr>
          <p:blipFill>
            <a:blip r:embed="rId8"/>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171930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Nesse sentido, podemos entender que o cliente é o maior motivador do negócio da empresa. Em outras palavras, não existe empresa sem cliente. Desse modo, é importante que ele seja o cerne da organização, do seu planejamento, do desenvolvimento de produtos e dos serviços</a:t>
            </a:r>
            <a:r>
              <a:rPr lang="pt-BR" sz="1400" dirty="0" smtClean="0"/>
              <a:t>.</a:t>
            </a:r>
          </a:p>
          <a:p>
            <a:pPr fontAlgn="base"/>
            <a:endParaRPr lang="pt-BR" sz="1400" dirty="0"/>
          </a:p>
          <a:p>
            <a:pPr fontAlgn="base"/>
            <a:r>
              <a:rPr lang="pt-BR" sz="1400" dirty="0"/>
              <a:t>O lucro da empresa é muito importante, mas mais importante ainda é quando as duas partes ganham, ou seja, empresa e cliente, pois com esta ação ela acaba por fidelizá-los. E como fazer com que o cliente ganhe também? É de extrema importância que a empresa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Desse modo, a empresa cria mecanismos para surpreender o cliente quando o conhece. Em outras palavras, quando ela entende seu perfil e comportamento de compra, pode desenvolver produtos e serviços que atendam suas necessidades.</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3" name="Imagem 2"/>
          <p:cNvPicPr>
            <a:picLocks noChangeAspect="1"/>
          </p:cNvPicPr>
          <p:nvPr/>
        </p:nvPicPr>
        <p:blipFill>
          <a:blip r:embed="rId5"/>
          <a:stretch>
            <a:fillRect/>
          </a:stretch>
        </p:blipFill>
        <p:spPr>
          <a:xfrm>
            <a:off x="823614" y="4292150"/>
            <a:ext cx="4924425" cy="428625"/>
          </a:xfrm>
          <a:prstGeom prst="rect">
            <a:avLst/>
          </a:prstGeom>
        </p:spPr>
      </p:pic>
      <p:pic>
        <p:nvPicPr>
          <p:cNvPr id="8" name="Imagem 7"/>
          <p:cNvPicPr>
            <a:picLocks noChangeAspect="1"/>
          </p:cNvPicPr>
          <p:nvPr/>
        </p:nvPicPr>
        <p:blipFill>
          <a:blip r:embed="rId6"/>
          <a:stretch>
            <a:fillRect/>
          </a:stretch>
        </p:blipFill>
        <p:spPr>
          <a:xfrm>
            <a:off x="1616959" y="4847168"/>
            <a:ext cx="3333750" cy="666750"/>
          </a:xfrm>
          <a:prstGeom prst="rect">
            <a:avLst/>
          </a:prstGeom>
        </p:spPr>
      </p:pic>
      <p:pic>
        <p:nvPicPr>
          <p:cNvPr id="9" name="Imagem 8"/>
          <p:cNvPicPr>
            <a:picLocks noChangeAspect="1"/>
          </p:cNvPicPr>
          <p:nvPr/>
        </p:nvPicPr>
        <p:blipFill>
          <a:blip r:embed="rId7"/>
          <a:stretch>
            <a:fillRect/>
          </a:stretch>
        </p:blipFill>
        <p:spPr>
          <a:xfrm>
            <a:off x="1383710" y="5646234"/>
            <a:ext cx="3867150" cy="695325"/>
          </a:xfrm>
          <a:prstGeom prst="rect">
            <a:avLst/>
          </a:prstGeom>
        </p:spPr>
      </p:pic>
      <p:pic>
        <p:nvPicPr>
          <p:cNvPr id="10" name="Imagem 9"/>
          <p:cNvPicPr>
            <a:picLocks noChangeAspect="1"/>
          </p:cNvPicPr>
          <p:nvPr/>
        </p:nvPicPr>
        <p:blipFill>
          <a:blip r:embed="rId8"/>
          <a:stretch>
            <a:fillRect/>
          </a:stretch>
        </p:blipFill>
        <p:spPr>
          <a:xfrm>
            <a:off x="1400150" y="6493148"/>
            <a:ext cx="3829050" cy="666750"/>
          </a:xfrm>
          <a:prstGeom prst="rect">
            <a:avLst/>
          </a:prstGeom>
        </p:spPr>
      </p:pic>
      <p:grpSp>
        <p:nvGrpSpPr>
          <p:cNvPr id="27" name="Grupo 26"/>
          <p:cNvGrpSpPr/>
          <p:nvPr/>
        </p:nvGrpSpPr>
        <p:grpSpPr>
          <a:xfrm>
            <a:off x="6348841" y="1532888"/>
            <a:ext cx="450850" cy="8028624"/>
            <a:chOff x="6348841" y="1532888"/>
            <a:chExt cx="450850" cy="8028624"/>
          </a:xfrm>
        </p:grpSpPr>
        <p:sp>
          <p:nvSpPr>
            <p:cNvPr id="29" name="Retângulo de cantos arredondados 28"/>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30" name="Imagem 29"/>
            <p:cNvPicPr>
              <a:picLocks noChangeAspect="1"/>
            </p:cNvPicPr>
            <p:nvPr/>
          </p:nvPicPr>
          <p:blipFill>
            <a:blip r:embed="rId9"/>
            <a:stretch>
              <a:fillRect/>
            </a:stretch>
          </p:blipFill>
          <p:spPr>
            <a:xfrm rot="5400000">
              <a:off x="6010271" y="1978961"/>
              <a:ext cx="1123541" cy="422103"/>
            </a:xfrm>
            <a:prstGeom prst="rect">
              <a:avLst/>
            </a:prstGeom>
          </p:spPr>
        </p:pic>
      </p:grpSp>
      <p:grpSp>
        <p:nvGrpSpPr>
          <p:cNvPr id="31" name="Grupo 30"/>
          <p:cNvGrpSpPr/>
          <p:nvPr/>
        </p:nvGrpSpPr>
        <p:grpSpPr>
          <a:xfrm>
            <a:off x="303101" y="1051243"/>
            <a:ext cx="5126163" cy="380115"/>
            <a:chOff x="303101" y="1051243"/>
            <a:chExt cx="5126163" cy="380115"/>
          </a:xfrm>
        </p:grpSpPr>
        <p:sp>
          <p:nvSpPr>
            <p:cNvPr id="32" name="Retângulo de cantos arredondados 31"/>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3" name="Retângulo de cantos arredondados 32"/>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4" name="Imagem 33"/>
            <p:cNvPicPr>
              <a:picLocks noChangeAspect="1"/>
            </p:cNvPicPr>
            <p:nvPr/>
          </p:nvPicPr>
          <p:blipFill>
            <a:blip r:embed="rId10"/>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3494617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empreendedor deve ter os olhos sempre voltados para este fator. Antigamente, as empresas desenvolviam um produto, o lançavam no mercado e analisavam se o cliente poderia comprá-lo ou não. </a:t>
            </a:r>
            <a:endParaRPr lang="pt-BR" sz="1400" dirty="0" smtClean="0"/>
          </a:p>
          <a:p>
            <a:pPr fontAlgn="base"/>
            <a:endParaRPr lang="pt-BR" sz="1400" dirty="0"/>
          </a:p>
          <a:p>
            <a:pPr fontAlgn="base"/>
            <a:r>
              <a:rPr lang="pt-BR" sz="1400" dirty="0" smtClean="0"/>
              <a:t>Dessa </a:t>
            </a:r>
            <a:r>
              <a:rPr lang="pt-BR" sz="1400" dirty="0"/>
              <a:t>forma, as grandes empresas ditavam as regras, criando seus produtos e serviços sem precisar da opinião do público, independentemente de conhecerem seus comportamentos e gostos. Atualmente, com a concorrência acirrada e a busca pela competitividade, a postura das empresas mudou e deve ser assim. </a:t>
            </a:r>
            <a:endParaRPr lang="pt-BR" sz="1400" dirty="0" smtClean="0"/>
          </a:p>
          <a:p>
            <a:pPr fontAlgn="base"/>
            <a:endParaRPr lang="pt-BR" sz="1400" dirty="0"/>
          </a:p>
          <a:p>
            <a:pPr fontAlgn="base"/>
            <a:r>
              <a:rPr lang="pt-BR" sz="1400" dirty="0" smtClean="0"/>
              <a:t>As </a:t>
            </a:r>
            <a:r>
              <a:rPr lang="pt-BR" sz="1400" dirty="0"/>
              <a:t>empresas procuram responder rapidamente às necessidades de seus clientes, buscando como parceira a inovação e a tecnologia, conseguem ter vantagem competitiva de mercado</a:t>
            </a:r>
            <a:r>
              <a:rPr lang="pt-BR" sz="1400" dirty="0" smtClean="0"/>
              <a:t>.</a:t>
            </a:r>
          </a:p>
          <a:p>
            <a:pPr fontAlgn="base"/>
            <a:endParaRPr lang="pt-BR" sz="1400" dirty="0"/>
          </a:p>
          <a:p>
            <a:pPr fontAlgn="base"/>
            <a:r>
              <a:rPr lang="pt-BR" sz="1400" dirty="0"/>
              <a:t>Empresas podem realizar pesquisas de mercado para entender seu público-alvo. Além disso, elas podem realizar pesquisas de satisfação do cliente, questionando fatores importantes como qualidade, atendimento, facilidades, localização e perguntar ao cliente o que ele deseja comprar</a:t>
            </a:r>
            <a:r>
              <a:rPr lang="pt-BR" sz="1400" dirty="0" smtClean="0"/>
              <a:t>.</a:t>
            </a:r>
          </a:p>
          <a:p>
            <a:pPr fontAlgn="base"/>
            <a:endParaRPr lang="pt-BR" sz="1400" dirty="0"/>
          </a:p>
          <a:p>
            <a:pPr fontAlgn="base"/>
            <a:r>
              <a:rPr lang="pt-BR" sz="1400" dirty="0"/>
              <a:t>Com estas informações, os empreendedores podem desenvolver seus produtos e serviços de maneira diferenciada, atraindo novos clientes e fidelizando os que já estão “em casa</a:t>
            </a:r>
            <a:r>
              <a:rPr lang="pt-BR" sz="1400" dirty="0" smtClean="0"/>
              <a:t>”.</a:t>
            </a:r>
          </a:p>
          <a:p>
            <a:pPr fontAlgn="base"/>
            <a:endParaRPr lang="pt-BR" sz="1400" dirty="0"/>
          </a:p>
          <a:p>
            <a:pPr fontAlgn="base"/>
            <a:r>
              <a:rPr lang="pt-BR" sz="1400" dirty="0"/>
              <a:t>Visar o lucro é condição fundamental para a empresa no sistema capitalista. </a:t>
            </a:r>
            <a:endParaRPr lang="pt-BR" sz="1400" dirty="0" smtClean="0"/>
          </a:p>
          <a:p>
            <a:pPr fontAlgn="base"/>
            <a:endParaRPr lang="pt-BR" sz="1400" dirty="0"/>
          </a:p>
          <a:p>
            <a:pPr fontAlgn="base"/>
            <a:r>
              <a:rPr lang="pt-BR" sz="1400" dirty="0" smtClean="0"/>
              <a:t>Entretanto</a:t>
            </a:r>
            <a:r>
              <a:rPr lang="pt-BR" sz="1400" dirty="0"/>
              <a:t>, quando todos os envolvidos ganham, ou seja, clientes, fornecedores e parceiros, o processo se torna ainda mais interessante, pois esta preocupação reflete uma ação de responsabilidade social que todas as empresas deveriam ter.</a:t>
            </a:r>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27" name="Grupo 26"/>
          <p:cNvGrpSpPr/>
          <p:nvPr/>
        </p:nvGrpSpPr>
        <p:grpSpPr>
          <a:xfrm>
            <a:off x="6348841" y="1532888"/>
            <a:ext cx="450850" cy="8028624"/>
            <a:chOff x="6348841" y="1532888"/>
            <a:chExt cx="450850" cy="8028624"/>
          </a:xfrm>
        </p:grpSpPr>
        <p:sp>
          <p:nvSpPr>
            <p:cNvPr id="29" name="Retângulo de cantos arredondados 28"/>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30" name="Imagem 29"/>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1" name="Grupo 30"/>
          <p:cNvGrpSpPr/>
          <p:nvPr/>
        </p:nvGrpSpPr>
        <p:grpSpPr>
          <a:xfrm>
            <a:off x="303101" y="1051243"/>
            <a:ext cx="5126163" cy="380115"/>
            <a:chOff x="303101" y="1051243"/>
            <a:chExt cx="5126163" cy="380115"/>
          </a:xfrm>
        </p:grpSpPr>
        <p:sp>
          <p:nvSpPr>
            <p:cNvPr id="32" name="Retângulo de cantos arredondados 31"/>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3" name="Retângulo de cantos arredondados 32"/>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4" name="Imagem 33"/>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36750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Quando se tem um pensamento voltado para a responsabilidade social, coisas importantes são levadas em consideração, como: </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3" name="Imagem 2"/>
          <p:cNvPicPr>
            <a:picLocks noChangeAspect="1"/>
          </p:cNvPicPr>
          <p:nvPr/>
        </p:nvPicPr>
        <p:blipFill>
          <a:blip r:embed="rId5"/>
          <a:stretch>
            <a:fillRect/>
          </a:stretch>
        </p:blipFill>
        <p:spPr>
          <a:xfrm>
            <a:off x="428216" y="2504728"/>
            <a:ext cx="5764003" cy="2891209"/>
          </a:xfrm>
          <a:prstGeom prst="rect">
            <a:avLst/>
          </a:prstGeom>
        </p:spPr>
      </p:pic>
      <p:pic>
        <p:nvPicPr>
          <p:cNvPr id="4" name="Imagem 3"/>
          <p:cNvPicPr>
            <a:picLocks noChangeAspect="1"/>
          </p:cNvPicPr>
          <p:nvPr/>
        </p:nvPicPr>
        <p:blipFill>
          <a:blip r:embed="rId6"/>
          <a:stretch>
            <a:fillRect/>
          </a:stretch>
        </p:blipFill>
        <p:spPr>
          <a:xfrm>
            <a:off x="446548" y="5766563"/>
            <a:ext cx="5764003" cy="2848096"/>
          </a:xfrm>
          <a:prstGeom prst="rect">
            <a:avLst/>
          </a:prstGeom>
        </p:spPr>
      </p:pic>
      <p:grpSp>
        <p:nvGrpSpPr>
          <p:cNvPr id="21" name="Grupo 20"/>
          <p:cNvGrpSpPr/>
          <p:nvPr/>
        </p:nvGrpSpPr>
        <p:grpSpPr>
          <a:xfrm>
            <a:off x="6348841" y="1532888"/>
            <a:ext cx="450850" cy="8028624"/>
            <a:chOff x="6348841" y="1532888"/>
            <a:chExt cx="450850" cy="8028624"/>
          </a:xfrm>
        </p:grpSpPr>
        <p:sp>
          <p:nvSpPr>
            <p:cNvPr id="27" name="Retângulo de cantos arredondados 26"/>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29" name="Imagem 28"/>
            <p:cNvPicPr>
              <a:picLocks noChangeAspect="1"/>
            </p:cNvPicPr>
            <p:nvPr/>
          </p:nvPicPr>
          <p:blipFill>
            <a:blip r:embed="rId7"/>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5126163" cy="380115"/>
            <a:chOff x="303101" y="1051243"/>
            <a:chExt cx="5126163" cy="380115"/>
          </a:xfrm>
        </p:grpSpPr>
        <p:sp>
          <p:nvSpPr>
            <p:cNvPr id="31" name="Retângulo de cantos arredondados 30"/>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3" name="Imagem 32"/>
            <p:cNvPicPr>
              <a:picLocks noChangeAspect="1"/>
            </p:cNvPicPr>
            <p:nvPr/>
          </p:nvPicPr>
          <p:blipFill>
            <a:blip r:embed="rId8"/>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8286356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Sem clientes/consumidores não há organizações que sobrevivam, pois é delas que provém todo o recurso para empresa sobreviver e investir. </a:t>
            </a:r>
            <a:endParaRPr lang="pt-BR" sz="1400" dirty="0"/>
          </a:p>
          <a:p>
            <a:pPr fontAlgn="base"/>
            <a:r>
              <a:rPr lang="pt-BR" sz="1400" dirty="0" smtClean="0"/>
              <a:t>Portanto</a:t>
            </a:r>
            <a:r>
              <a:rPr lang="pt-BR" sz="1400" dirty="0"/>
              <a:t>, não adianta ter investimentos em instalações, equipamento e tecnologia de ponta se a empresa não tiver clientes/consumidores que comprem seus produtos e serviços</a:t>
            </a:r>
            <a:r>
              <a:rPr lang="pt-BR" sz="1400" dirty="0" smtClean="0"/>
              <a:t>.</a:t>
            </a:r>
          </a:p>
          <a:p>
            <a:pPr fontAlgn="base"/>
            <a:endParaRPr lang="pt-BR" sz="1400" dirty="0"/>
          </a:p>
          <a:p>
            <a:pPr fontAlgn="base"/>
            <a:r>
              <a:rPr lang="pt-BR" sz="1400" dirty="0"/>
              <a:t>Quando a empresa consegue classificar seus clientes e separá-los, ela consegue entregar melhor seus produtos e serviços. Ela pode classificar por fatores de afinidade. Em marketing, chamamos essa ação de</a:t>
            </a:r>
            <a:r>
              <a:rPr lang="pt-BR" sz="1400" b="1" dirty="0"/>
              <a:t> segmentação</a:t>
            </a:r>
            <a:r>
              <a:rPr lang="pt-BR" sz="1400" dirty="0"/>
              <a:t> e ela consiste na seleção ou separação de clientes por fatores de maior familiaridade/afinidade. Exemplos de segmentação podem ser vistos em: </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7" name="Imagem 6"/>
          <p:cNvPicPr>
            <a:picLocks noChangeAspect="1"/>
          </p:cNvPicPr>
          <p:nvPr/>
        </p:nvPicPr>
        <p:blipFill>
          <a:blip r:embed="rId5"/>
          <a:stretch>
            <a:fillRect/>
          </a:stretch>
        </p:blipFill>
        <p:spPr>
          <a:xfrm>
            <a:off x="895350" y="4448944"/>
            <a:ext cx="4903813" cy="5040560"/>
          </a:xfrm>
          <a:prstGeom prst="rect">
            <a:avLst/>
          </a:prstGeom>
        </p:spPr>
      </p:pic>
      <p:grpSp>
        <p:nvGrpSpPr>
          <p:cNvPr id="27" name="Grupo 26"/>
          <p:cNvGrpSpPr/>
          <p:nvPr/>
        </p:nvGrpSpPr>
        <p:grpSpPr>
          <a:xfrm>
            <a:off x="6348841" y="1532888"/>
            <a:ext cx="450850" cy="8028624"/>
            <a:chOff x="6348841" y="1532888"/>
            <a:chExt cx="450850" cy="8028624"/>
          </a:xfrm>
        </p:grpSpPr>
        <p:sp>
          <p:nvSpPr>
            <p:cNvPr id="29" name="Retângulo de cantos arredondados 28"/>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30" name="Imagem 29"/>
            <p:cNvPicPr>
              <a:picLocks noChangeAspect="1"/>
            </p:cNvPicPr>
            <p:nvPr/>
          </p:nvPicPr>
          <p:blipFill>
            <a:blip r:embed="rId6"/>
            <a:stretch>
              <a:fillRect/>
            </a:stretch>
          </p:blipFill>
          <p:spPr>
            <a:xfrm rot="5400000">
              <a:off x="6010271" y="1978961"/>
              <a:ext cx="1123541" cy="422103"/>
            </a:xfrm>
            <a:prstGeom prst="rect">
              <a:avLst/>
            </a:prstGeom>
          </p:spPr>
        </p:pic>
      </p:grpSp>
      <p:grpSp>
        <p:nvGrpSpPr>
          <p:cNvPr id="31" name="Grupo 30"/>
          <p:cNvGrpSpPr/>
          <p:nvPr/>
        </p:nvGrpSpPr>
        <p:grpSpPr>
          <a:xfrm>
            <a:off x="303101" y="1051243"/>
            <a:ext cx="5126163" cy="380115"/>
            <a:chOff x="303101" y="1051243"/>
            <a:chExt cx="5126163" cy="380115"/>
          </a:xfrm>
        </p:grpSpPr>
        <p:sp>
          <p:nvSpPr>
            <p:cNvPr id="32" name="Retângulo de cantos arredondados 31"/>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3" name="Retângulo de cantos arredondados 32"/>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4" name="Imagem 3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0899606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Muitos estudos revelam que, sem clientes/consumidores nenhuma empresa ou organização se justifica. Por isso, é de extrema importância entender o seu comportamento, necessidades e desejos. </a:t>
            </a:r>
            <a:endParaRPr lang="pt-BR" sz="1400" dirty="0" smtClean="0"/>
          </a:p>
          <a:p>
            <a:pPr fontAlgn="base"/>
            <a:endParaRPr lang="pt-BR" sz="1400" dirty="0"/>
          </a:p>
          <a:p>
            <a:pPr fontAlgn="base"/>
            <a:r>
              <a:rPr lang="pt-BR" sz="1400" dirty="0"/>
              <a:t>A Tabela 3 mostra as diferenças entre necessidades e desejos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200" dirty="0"/>
              <a:t>Necessidades e desejos dos consumidores. </a:t>
            </a:r>
            <a:r>
              <a:rPr lang="pt-BR" sz="1200" b="1" dirty="0"/>
              <a:t>Fonte</a:t>
            </a:r>
            <a:r>
              <a:rPr lang="pt-BR" sz="1200" dirty="0"/>
              <a:t>: DANTAS, 2014, p.15. (Adaptado).</a:t>
            </a:r>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3" name="Imagem 2"/>
          <p:cNvPicPr>
            <a:picLocks noChangeAspect="1"/>
          </p:cNvPicPr>
          <p:nvPr/>
        </p:nvPicPr>
        <p:blipFill>
          <a:blip r:embed="rId5"/>
          <a:stretch>
            <a:fillRect/>
          </a:stretch>
        </p:blipFill>
        <p:spPr>
          <a:xfrm>
            <a:off x="486153" y="3008784"/>
            <a:ext cx="5722665" cy="6122066"/>
          </a:xfrm>
          <a:prstGeom prst="rect">
            <a:avLst/>
          </a:prstGeom>
        </p:spPr>
      </p:pic>
      <p:grpSp>
        <p:nvGrpSpPr>
          <p:cNvPr id="21" name="Grupo 20"/>
          <p:cNvGrpSpPr/>
          <p:nvPr/>
        </p:nvGrpSpPr>
        <p:grpSpPr>
          <a:xfrm>
            <a:off x="6348841" y="1532888"/>
            <a:ext cx="450850" cy="8028624"/>
            <a:chOff x="6348841" y="1532888"/>
            <a:chExt cx="450850" cy="8028624"/>
          </a:xfrm>
        </p:grpSpPr>
        <p:sp>
          <p:nvSpPr>
            <p:cNvPr id="27" name="Retângulo de cantos arredondados 26"/>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29" name="Imagem 28"/>
            <p:cNvPicPr>
              <a:picLocks noChangeAspect="1"/>
            </p:cNvPicPr>
            <p:nvPr/>
          </p:nvPicPr>
          <p:blipFill>
            <a:blip r:embed="rId6"/>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5126163" cy="380115"/>
            <a:chOff x="303101" y="1051243"/>
            <a:chExt cx="5126163" cy="380115"/>
          </a:xfrm>
        </p:grpSpPr>
        <p:sp>
          <p:nvSpPr>
            <p:cNvPr id="31" name="Retângulo de cantos arredondados 30"/>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33" name="Imagem 32"/>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934147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Tabela 3 mostra que todos temos necessidades, mas os desejos podem ser diferentes. Nesse sentido, quando o empreendedor tem estas informações, consegue desenvolver produtos e serviços de sua empresa para que o cliente faça suas escolhas.</a:t>
            </a:r>
          </a:p>
          <a:p>
            <a:pPr fontAlgn="base"/>
            <a:r>
              <a:rPr lang="pt-BR" sz="1400" dirty="0"/>
              <a:t>No caso da Tabela 3, poderíamos realizar outro exercício, colocando marcas de empresas na área de desejos. Dessa forma, fica mais fácil compreender as estratégias de marketing direcionadas para o cliente e futuros consumidores.</a:t>
            </a:r>
          </a:p>
          <a:p>
            <a:pPr fontAlgn="base"/>
            <a:r>
              <a:rPr lang="pt-BR" sz="1400" dirty="0"/>
              <a:t>Para entendermos as necessidades dos clientes, é necessário analisar a questão do desejo, que está direcionado para a obtenção de uma satisfação referente à compra. Os desejos podem ser despertados e estimulados pelas empresas. </a:t>
            </a:r>
            <a:endParaRPr lang="pt-BR" sz="1400" dirty="0" smtClean="0"/>
          </a:p>
          <a:p>
            <a:pPr fontAlgn="base"/>
            <a:endParaRPr lang="pt-BR" sz="1400" dirty="0"/>
          </a:p>
          <a:p>
            <a:pPr fontAlgn="base"/>
            <a:r>
              <a:rPr lang="pt-BR" sz="1400" dirty="0"/>
              <a:t>Quando os empreendedores possuem as informações necessárias sobre o comportamento e hábito dos consumidores, conseguem desenvolver estratégias de marketing para despertar o desejo dos clientes. Quem nesta vida nunca comprou por impulso, achando que estava precisando de algo quando na verdade nem era tão importante assim?</a:t>
            </a:r>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4" name="Imagem 3"/>
          <p:cNvPicPr>
            <a:picLocks noChangeAspect="1"/>
          </p:cNvPicPr>
          <p:nvPr/>
        </p:nvPicPr>
        <p:blipFill>
          <a:blip r:embed="rId5"/>
          <a:stretch>
            <a:fillRect/>
          </a:stretch>
        </p:blipFill>
        <p:spPr>
          <a:xfrm>
            <a:off x="1463875" y="5889104"/>
            <a:ext cx="3528392" cy="3528392"/>
          </a:xfrm>
          <a:prstGeom prst="rect">
            <a:avLst/>
          </a:prstGeom>
        </p:spPr>
      </p:pic>
      <p:grpSp>
        <p:nvGrpSpPr>
          <p:cNvPr id="31" name="Grupo 30"/>
          <p:cNvGrpSpPr/>
          <p:nvPr/>
        </p:nvGrpSpPr>
        <p:grpSpPr>
          <a:xfrm>
            <a:off x="6348841" y="1532888"/>
            <a:ext cx="450850" cy="8028624"/>
            <a:chOff x="6348841" y="1532888"/>
            <a:chExt cx="450850" cy="8028624"/>
          </a:xfrm>
        </p:grpSpPr>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33" name="Imagem 32"/>
            <p:cNvPicPr>
              <a:picLocks noChangeAspect="1"/>
            </p:cNvPicPr>
            <p:nvPr/>
          </p:nvPicPr>
          <p:blipFill>
            <a:blip r:embed="rId6"/>
            <a:stretch>
              <a:fillRect/>
            </a:stretch>
          </p:blipFill>
          <p:spPr>
            <a:xfrm rot="5400000">
              <a:off x="6010271" y="1978961"/>
              <a:ext cx="1123541" cy="422103"/>
            </a:xfrm>
            <a:prstGeom prst="rect">
              <a:avLst/>
            </a:prstGeom>
          </p:spPr>
        </p:pic>
      </p:grpSp>
      <p:grpSp>
        <p:nvGrpSpPr>
          <p:cNvPr id="34" name="Grupo 33"/>
          <p:cNvGrpSpPr/>
          <p:nvPr/>
        </p:nvGrpSpPr>
        <p:grpSpPr>
          <a:xfrm>
            <a:off x="303101" y="1051243"/>
            <a:ext cx="5126163" cy="380115"/>
            <a:chOff x="303101" y="1051243"/>
            <a:chExt cx="5126163" cy="380115"/>
          </a:xfrm>
        </p:grpSpPr>
        <p:sp>
          <p:nvSpPr>
            <p:cNvPr id="35" name="Retângulo de cantos arredondados 34"/>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6" name="Retângulo de cantos arredondados 35"/>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41" name="Imagem 40"/>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069473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Desse modo, a prática do marketing na empresa estimula as necessidades e desejos das pessoas por meio das ferramentas de comunicação, como as propagandas, aguçando a vontade do consumidor de possuir aquele produto. O esforço da equipe de marketing consiste em sensibilizar aquele cliente/consumidor para adquirir seu produto ou serviço por meio das evidências dos diferenciais que ele pode proporcionar ao consumidor. As marcas existem para chamar a atenção das pessoas e, consequentemente, realizar seus desejos e satisfazer suas necessidades</a:t>
            </a:r>
            <a:r>
              <a:rPr lang="pt-BR" sz="1400" dirty="0" smtClean="0"/>
              <a:t>.</a:t>
            </a:r>
            <a:endParaRPr lang="pt-BR" sz="1400" dirty="0"/>
          </a:p>
          <a:p>
            <a:pPr fontAlgn="base"/>
            <a:r>
              <a:rPr lang="pt-BR" sz="1400" dirty="0"/>
              <a:t>A empresa pode perder clientes por diversos fatores, como péssimo atendimento, mudança do local, o produto ou serviço não supre suas necessidades, falta de qualidade, dentre outros. Por isso, o empreendedor precisa ficar atento à gestão de clientes, promovendo a sua satisfação e respondendo rapidamente às suas necessidades para que ele não busque produtos substitutos no mercado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200" dirty="0"/>
              <a:t>Dessa forma, o empreendedor precisa ficar atento a esses fatores e, diante dos resultados, desenvolver estratégias que eliminem a perda de cliente.</a:t>
            </a:r>
          </a:p>
          <a:p>
            <a:pPr fontAlgn="base"/>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a:t>
              </a:r>
              <a:r>
                <a:rPr lang="pt-BR" dirty="0" smtClean="0"/>
                <a:t>Clientes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7" name="Grupo 6"/>
          <p:cNvGrpSpPr/>
          <p:nvPr/>
        </p:nvGrpSpPr>
        <p:grpSpPr>
          <a:xfrm>
            <a:off x="303101" y="1051243"/>
            <a:ext cx="5126163" cy="380115"/>
            <a:chOff x="303101" y="1051243"/>
            <a:chExt cx="5126163" cy="380115"/>
          </a:xfrm>
        </p:grpSpPr>
        <p:sp>
          <p:nvSpPr>
            <p:cNvPr id="24" name="Retângulo de cantos arredondados 23"/>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617537" y="5025008"/>
            <a:ext cx="5430402" cy="3936904"/>
          </a:xfrm>
          <a:prstGeom prst="rect">
            <a:avLst/>
          </a:prstGeom>
        </p:spPr>
      </p:pic>
    </p:spTree>
    <p:extLst>
      <p:ext uri="{BB962C8B-B14F-4D97-AF65-F5344CB8AC3E}">
        <p14:creationId xmlns:p14="http://schemas.microsoft.com/office/powerpoint/2010/main" val="40629971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fornecedores são muito importantes para a organização, pois permitem que a empresa delegue algumas atividades para criar parcerias. Eles podem ser fornecedores de diversas áreas, como de matéria-prima ou um insumo para a fabricação e produção de mercadoria, mão de obra terceirizada, serviços de cobrança, etc. Podemos terceirizar outras áreas, tais como marketing, produção, dentre outras</a:t>
            </a:r>
            <a:r>
              <a:rPr lang="pt-BR" sz="1400" dirty="0" smtClean="0"/>
              <a:t>.</a:t>
            </a:r>
          </a:p>
          <a:p>
            <a:pPr fontAlgn="base"/>
            <a:endParaRPr lang="pt-BR" sz="1400" dirty="0"/>
          </a:p>
          <a:p>
            <a:pPr fontAlgn="base"/>
            <a:r>
              <a:rPr lang="pt-BR" sz="1400" dirty="0"/>
              <a:t>A importância de parcerias para as empresas é muito grande. Atualmente, as empresas têm utilizado este tipo de estratégia para, além de otimizar seus processos, promover ações de marketing e atrair novos clientes</a:t>
            </a:r>
            <a:r>
              <a:rPr lang="pt-BR" sz="1400" dirty="0" smtClean="0"/>
              <a:t>.</a:t>
            </a:r>
          </a:p>
          <a:p>
            <a:pPr fontAlgn="base"/>
            <a:endParaRPr lang="pt-BR" sz="1400" dirty="0"/>
          </a:p>
          <a:p>
            <a:pPr fontAlgn="base"/>
            <a:r>
              <a:rPr lang="pt-BR" sz="1400" dirty="0"/>
              <a:t>No entanto, o </a:t>
            </a:r>
            <a:r>
              <a:rPr lang="pt-BR" sz="1400" b="1" dirty="0"/>
              <a:t>empreendedor precisa se atentar ao controle dos processos envolvidos na parceria</a:t>
            </a:r>
            <a:r>
              <a:rPr lang="pt-BR" sz="1400" dirty="0"/>
              <a:t>. É importante que se conheça o fornecedor, analise seu histórico de mercado, se ele trabalha com produtos de qualidade, é ético, etc. </a:t>
            </a:r>
            <a:endParaRPr lang="pt-BR" sz="1400" dirty="0" smtClean="0"/>
          </a:p>
          <a:p>
            <a:pPr fontAlgn="base"/>
            <a:endParaRPr lang="pt-BR" sz="1400" dirty="0"/>
          </a:p>
          <a:p>
            <a:pPr fontAlgn="base"/>
            <a:r>
              <a:rPr lang="pt-BR" sz="1400" dirty="0" smtClean="0"/>
              <a:t>A </a:t>
            </a:r>
            <a:r>
              <a:rPr lang="pt-BR" sz="1400" dirty="0"/>
              <a:t>importância de ter esse tipo de informação ocorre devido ao fato de que qualquer fator sobre o fornecedor, seja ele negativo ou positivo, influencia diretamente na marca da empresa, podendo até diminuir a sua participação de mercado</a:t>
            </a:r>
            <a:r>
              <a:rPr lang="pt-BR" sz="1400" dirty="0" smtClean="0"/>
              <a:t>.</a:t>
            </a:r>
          </a:p>
          <a:p>
            <a:pPr fontAlgn="base"/>
            <a:r>
              <a:rPr lang="pt-BR" sz="1400" dirty="0"/>
              <a:t> </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Fornecedores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7" name="Grupo 6"/>
          <p:cNvGrpSpPr/>
          <p:nvPr/>
        </p:nvGrpSpPr>
        <p:grpSpPr>
          <a:xfrm>
            <a:off x="303101" y="1051243"/>
            <a:ext cx="5126163" cy="380115"/>
            <a:chOff x="303101" y="1051243"/>
            <a:chExt cx="5126163" cy="380115"/>
          </a:xfrm>
        </p:grpSpPr>
        <p:sp>
          <p:nvSpPr>
            <p:cNvPr id="24" name="Retângulo de cantos arredondados 23"/>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2176377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empresas optam pela terceirização para terem mais autonomia e qualidade em seus produtos e serviços com uma redução de custo e otimização de tempo para analisar outras atividades “fins” da empresa.  </a:t>
            </a:r>
          </a:p>
          <a:p>
            <a:pPr fontAlgn="base"/>
            <a:endParaRPr lang="pt-BR" sz="1400" dirty="0" smtClean="0"/>
          </a:p>
          <a:p>
            <a:pPr fontAlgn="base"/>
            <a:r>
              <a:rPr lang="pt-BR" sz="1400" dirty="0"/>
              <a:t> </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Fornecedores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7" name="Grupo 6"/>
          <p:cNvGrpSpPr/>
          <p:nvPr/>
        </p:nvGrpSpPr>
        <p:grpSpPr>
          <a:xfrm>
            <a:off x="303101" y="1051243"/>
            <a:ext cx="5126163" cy="380115"/>
            <a:chOff x="303101" y="1051243"/>
            <a:chExt cx="5126163" cy="380115"/>
          </a:xfrm>
        </p:grpSpPr>
        <p:sp>
          <p:nvSpPr>
            <p:cNvPr id="24" name="Retângulo de cantos arredondados 23"/>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7"/>
          <a:stretch>
            <a:fillRect/>
          </a:stretch>
        </p:blipFill>
        <p:spPr>
          <a:xfrm>
            <a:off x="434635" y="2751783"/>
            <a:ext cx="5786332" cy="3975480"/>
          </a:xfrm>
          <a:prstGeom prst="rect">
            <a:avLst/>
          </a:prstGeom>
        </p:spPr>
      </p:pic>
    </p:spTree>
    <p:extLst>
      <p:ext uri="{BB962C8B-B14F-4D97-AF65-F5344CB8AC3E}">
        <p14:creationId xmlns:p14="http://schemas.microsoft.com/office/powerpoint/2010/main" val="34662679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São </a:t>
            </a:r>
            <a:r>
              <a:rPr lang="pt-BR" sz="1400" dirty="0"/>
              <a:t>chamados concorrentes as empresas que vendem produtos e serviços semelhantes, dividindo um segmento de mercado. </a:t>
            </a:r>
            <a:endParaRPr lang="pt-BR" sz="1400" dirty="0" smtClean="0"/>
          </a:p>
          <a:p>
            <a:pPr fontAlgn="base"/>
            <a:endParaRPr lang="pt-BR" sz="1400" dirty="0"/>
          </a:p>
          <a:p>
            <a:pPr fontAlgn="base"/>
            <a:r>
              <a:rPr lang="pt-BR" sz="1400" dirty="0" smtClean="0"/>
              <a:t>É </a:t>
            </a:r>
            <a:r>
              <a:rPr lang="pt-BR" sz="1400" dirty="0"/>
              <a:t>importante que o empreendedor conheça quais seus concorrentes, o que eles estão fazendo, quais estratégias estão desenvolvendo, quais os diferenciais de seus produtos ou serviços, qual o seu percentual de marketing share (participação de mercado), dentre outros.</a:t>
            </a:r>
          </a:p>
          <a:p>
            <a:pPr fontAlgn="base"/>
            <a:endParaRPr lang="pt-BR" sz="1400" dirty="0"/>
          </a:p>
          <a:p>
            <a:pPr fontAlgn="base"/>
            <a:r>
              <a:rPr lang="pt-BR" sz="1400" dirty="0"/>
              <a:t>A partir desta análise da concorrência, ele pode averiguar quem é o seu concorrente mais direto, que pode ser uma grande ameaça para a sua empresa.</a:t>
            </a:r>
          </a:p>
          <a:p>
            <a:pPr fontAlgn="base"/>
            <a:endParaRPr lang="pt-BR" sz="1400" dirty="0"/>
          </a:p>
          <a:p>
            <a:pPr fontAlgn="base"/>
            <a:r>
              <a:rPr lang="pt-BR" sz="1400" dirty="0"/>
              <a:t>Pontos principais dos concorrentes como preço, qualidade, localização, serviço de entrega, garantia estendida, atendimento, dentre outros;</a:t>
            </a:r>
          </a:p>
          <a:p>
            <a:pPr fontAlgn="base"/>
            <a:endParaRPr lang="pt-BR" sz="1400" dirty="0"/>
          </a:p>
          <a:p>
            <a:pPr fontAlgn="base"/>
            <a:r>
              <a:rPr lang="pt-BR" sz="1400" dirty="0"/>
              <a:t>Avaliar a estrutura do concorrente, se é mais enxuta ou não, como quadro de funcionários e as áreas importantes da organização;</a:t>
            </a:r>
          </a:p>
          <a:p>
            <a:pPr fontAlgn="base"/>
            <a:endParaRPr lang="pt-BR" sz="1400" dirty="0"/>
          </a:p>
          <a:p>
            <a:pPr fontAlgn="base"/>
            <a:r>
              <a:rPr lang="pt-BR" sz="1400" dirty="0"/>
              <a:t>Analisar quais necessidades apresentadas pelos clientes que não estão sendo atendidas pelo concorrente para que se possa criar um produto ou serviço com o objetivo de atendê-las</a:t>
            </a:r>
            <a:r>
              <a:rPr lang="pt-BR" sz="1400" dirty="0" smtClean="0"/>
              <a:t>.</a:t>
            </a:r>
          </a:p>
          <a:p>
            <a:pPr fontAlgn="base"/>
            <a:endParaRPr lang="pt-BR" sz="1400" dirty="0"/>
          </a:p>
          <a:p>
            <a:pPr fontAlgn="base"/>
            <a:endParaRPr lang="pt-BR" sz="1400" dirty="0" smtClean="0"/>
          </a:p>
          <a:p>
            <a:pPr fontAlgn="base"/>
            <a:r>
              <a:rPr lang="pt-BR" sz="1400" dirty="0"/>
              <a:t> </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        Concorrentes </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7" name="Grupo 6"/>
          <p:cNvGrpSpPr/>
          <p:nvPr/>
        </p:nvGrpSpPr>
        <p:grpSpPr>
          <a:xfrm>
            <a:off x="303101" y="1051243"/>
            <a:ext cx="5126163" cy="380115"/>
            <a:chOff x="303101" y="1051243"/>
            <a:chExt cx="5126163" cy="380115"/>
          </a:xfrm>
        </p:grpSpPr>
        <p:sp>
          <p:nvSpPr>
            <p:cNvPr id="24" name="Retângulo de cantos arredondados 23"/>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5" name="Retângulo de cantos arredondados 24"/>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6" name="Imagem 25"/>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9719502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sp>
        <p:nvSpPr>
          <p:cNvPr id="2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42" name="Retângulo de cantos arredondados 41"/>
          <p:cNvSpPr/>
          <p:nvPr/>
        </p:nvSpPr>
        <p:spPr>
          <a:xfrm rot="5400000">
            <a:off x="2973866" y="5735687"/>
            <a:ext cx="72008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Concorrentes </a:t>
            </a:r>
            <a:endParaRPr lang="pt-BR"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6" y="1226746"/>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b="1" dirty="0"/>
              <a:t>Verdadeiro ou falso</a:t>
            </a:r>
            <a:r>
              <a:rPr lang="pt-BR" sz="1400" b="1" dirty="0" smtClean="0"/>
              <a:t>?</a:t>
            </a:r>
          </a:p>
          <a:p>
            <a:pPr fontAlgn="base"/>
            <a:endParaRPr lang="pt-BR" sz="1400" dirty="0"/>
          </a:p>
          <a:p>
            <a:pPr fontAlgn="base"/>
            <a:r>
              <a:rPr lang="pt-BR" sz="1400" dirty="0"/>
              <a:t>Os consumidores são definidos como aqueles que compram </a:t>
            </a:r>
            <a:endParaRPr lang="pt-BR" sz="1400" dirty="0" smtClean="0"/>
          </a:p>
          <a:p>
            <a:pPr fontAlgn="base"/>
            <a:r>
              <a:rPr lang="pt-BR" sz="1400" dirty="0" smtClean="0"/>
              <a:t>produtos </a:t>
            </a:r>
            <a:r>
              <a:rPr lang="pt-BR" sz="1400" dirty="0"/>
              <a:t>e serviços de uma empresa para o uso próprio ou de </a:t>
            </a:r>
            <a:endParaRPr lang="pt-BR" sz="1400" dirty="0" smtClean="0"/>
          </a:p>
          <a:p>
            <a:pPr fontAlgn="base"/>
            <a:r>
              <a:rPr lang="pt-BR" sz="1400" dirty="0" smtClean="0"/>
              <a:t>terceiros</a:t>
            </a:r>
            <a:r>
              <a:rPr lang="pt-BR" sz="1400" dirty="0"/>
              <a:t>; os clientes, por sua vez, realizam a mesma ação: </a:t>
            </a:r>
            <a:endParaRPr lang="pt-BR" sz="1400" dirty="0" smtClean="0"/>
          </a:p>
          <a:p>
            <a:pPr fontAlgn="base"/>
            <a:r>
              <a:rPr lang="pt-BR" sz="1400" dirty="0" smtClean="0"/>
              <a:t>compram </a:t>
            </a:r>
            <a:r>
              <a:rPr lang="pt-BR" sz="1400" dirty="0"/>
              <a:t>produtos e serviços para si ou para terceiros, entretanto</a:t>
            </a:r>
            <a:r>
              <a:rPr lang="pt-BR" sz="1400" dirty="0" smtClean="0"/>
              <a:t>,</a:t>
            </a:r>
          </a:p>
          <a:p>
            <a:pPr fontAlgn="base"/>
            <a:r>
              <a:rPr lang="pt-BR" sz="1400" dirty="0" smtClean="0"/>
              <a:t>com </a:t>
            </a:r>
            <a:r>
              <a:rPr lang="pt-BR" sz="1400" dirty="0"/>
              <a:t>uma frequência maior, o que os torna clientes</a:t>
            </a:r>
            <a:r>
              <a:rPr lang="pt-BR" sz="1400" dirty="0" smtClean="0"/>
              <a:t>.</a:t>
            </a:r>
          </a:p>
          <a:p>
            <a:pPr fontAlgn="base"/>
            <a:endParaRPr lang="pt-BR" sz="1400" dirty="0"/>
          </a:p>
          <a:p>
            <a:pPr fontAlgn="base"/>
            <a:r>
              <a:rPr lang="pt-BR" sz="1400" dirty="0"/>
              <a:t>Resposta:</a:t>
            </a:r>
          </a:p>
          <a:p>
            <a:pPr fontAlgn="base"/>
            <a:r>
              <a:rPr lang="pt-BR" sz="1400" b="1" dirty="0"/>
              <a:t>Verdadeiro</a:t>
            </a:r>
            <a:r>
              <a:rPr lang="pt-BR" sz="1400" dirty="0" smtClean="0"/>
              <a:t>.</a:t>
            </a:r>
          </a:p>
          <a:p>
            <a:pPr fontAlgn="base"/>
            <a:endParaRPr lang="pt-BR" sz="1400" dirty="0"/>
          </a:p>
          <a:p>
            <a:pPr fontAlgn="base"/>
            <a:r>
              <a:rPr lang="pt-BR" sz="1400" dirty="0" smtClean="0"/>
              <a:t>O </a:t>
            </a:r>
            <a:r>
              <a:rPr lang="pt-BR" sz="1400" dirty="0"/>
              <a:t>cliente é o maior motivador do negócio da empresa. Em outras palavras, não existe empresa sem cliente. Desse modo, é importante que ele seja o cerne da organização, do seu planejamento, do desenvolvimento de produtos e dos serviços.</a:t>
            </a:r>
            <a:endParaRPr lang="pt-BR" sz="1400" dirty="0"/>
          </a:p>
          <a:p>
            <a:pPr fontAlgn="base"/>
            <a:endParaRPr lang="pt-BR" sz="1400" dirty="0"/>
          </a:p>
          <a:p>
            <a:pPr fontAlgn="base"/>
            <a:endParaRPr lang="pt-BR" sz="1400" dirty="0"/>
          </a:p>
          <a:p>
            <a:pPr fontAlgn="base"/>
            <a:endParaRPr lang="pt-BR" sz="1400" dirty="0"/>
          </a:p>
        </p:txBody>
      </p:sp>
      <p:grpSp>
        <p:nvGrpSpPr>
          <p:cNvPr id="20" name="Grupo 19"/>
          <p:cNvGrpSpPr/>
          <p:nvPr/>
        </p:nvGrpSpPr>
        <p:grpSpPr>
          <a:xfrm>
            <a:off x="303101" y="1051243"/>
            <a:ext cx="5126163" cy="380115"/>
            <a:chOff x="303101" y="1051243"/>
            <a:chExt cx="5126163" cy="380115"/>
          </a:xfrm>
        </p:grpSpPr>
        <p:sp>
          <p:nvSpPr>
            <p:cNvPr id="25" name="Retângulo de cantos arredondados 24"/>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6" name="Retângulo de cantos arredondados 25"/>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7" name="Imagem 26"/>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928698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sp>
        <p:nvSpPr>
          <p:cNvPr id="29"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
        <p:nvSpPr>
          <p:cNvPr id="42" name="Retângulo de cantos arredondados 41"/>
          <p:cNvSpPr/>
          <p:nvPr/>
        </p:nvSpPr>
        <p:spPr>
          <a:xfrm rot="5400000">
            <a:off x="2973866" y="5735687"/>
            <a:ext cx="72008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Concorrentes </a:t>
            </a:r>
            <a:endParaRPr lang="pt-BR"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6" y="1226746"/>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A </a:t>
            </a:r>
            <a:r>
              <a:rPr lang="pt-BR" sz="1400" dirty="0"/>
              <a:t>Uber entrou no Brasil em 2014 e revolucionou o segmento de </a:t>
            </a:r>
            <a:endParaRPr lang="pt-BR" sz="1400" dirty="0" smtClean="0"/>
          </a:p>
          <a:p>
            <a:pPr fontAlgn="base"/>
            <a:r>
              <a:rPr lang="pt-BR" sz="1400" dirty="0" smtClean="0"/>
              <a:t>transporte </a:t>
            </a:r>
            <a:r>
              <a:rPr lang="pt-BR" sz="1400" dirty="0"/>
              <a:t>público, tendo como seu concorrente direto o táxi. </a:t>
            </a:r>
            <a:endParaRPr lang="pt-BR" sz="1400" dirty="0" smtClean="0"/>
          </a:p>
          <a:p>
            <a:pPr fontAlgn="base"/>
            <a:endParaRPr lang="pt-BR" sz="1400" dirty="0"/>
          </a:p>
          <a:p>
            <a:pPr fontAlgn="base"/>
            <a:r>
              <a:rPr lang="pt-BR" sz="1400" dirty="0" smtClean="0"/>
              <a:t>Para </a:t>
            </a:r>
            <a:r>
              <a:rPr lang="pt-BR" sz="1400" dirty="0"/>
              <a:t>entrar no mercado, a empresa analisou o cenário e percebeu </a:t>
            </a:r>
            <a:endParaRPr lang="pt-BR" sz="1400" dirty="0" smtClean="0"/>
          </a:p>
          <a:p>
            <a:pPr fontAlgn="base"/>
            <a:r>
              <a:rPr lang="pt-BR" sz="1400" dirty="0" smtClean="0"/>
              <a:t>que </a:t>
            </a:r>
            <a:r>
              <a:rPr lang="pt-BR" sz="1400" dirty="0"/>
              <a:t>tinha um público disposto a pagar por um serviço melhor, </a:t>
            </a:r>
            <a:endParaRPr lang="pt-BR" sz="1400" dirty="0" smtClean="0"/>
          </a:p>
          <a:p>
            <a:pPr fontAlgn="base"/>
            <a:r>
              <a:rPr lang="pt-BR" sz="1400" dirty="0" smtClean="0"/>
              <a:t>como </a:t>
            </a:r>
            <a:r>
              <a:rPr lang="pt-BR" sz="1400" dirty="0"/>
              <a:t>também pessoas que queriam trabalhar utilizando seus </a:t>
            </a:r>
            <a:endParaRPr lang="pt-BR" sz="1400" dirty="0" smtClean="0"/>
          </a:p>
          <a:p>
            <a:pPr fontAlgn="base"/>
            <a:r>
              <a:rPr lang="pt-BR" sz="1400" dirty="0" smtClean="0"/>
              <a:t>próprios </a:t>
            </a:r>
            <a:r>
              <a:rPr lang="pt-BR" sz="1400" dirty="0"/>
              <a:t>carros. </a:t>
            </a:r>
            <a:endParaRPr lang="pt-BR" sz="1400" dirty="0" smtClean="0"/>
          </a:p>
          <a:p>
            <a:pPr fontAlgn="base"/>
            <a:endParaRPr lang="pt-BR" sz="1400" dirty="0"/>
          </a:p>
          <a:p>
            <a:pPr fontAlgn="base"/>
            <a:r>
              <a:rPr lang="pt-BR" sz="1400" dirty="0"/>
              <a:t>A empresa desenvolveu várias estratégias de serviços, revolucionando o setor. </a:t>
            </a:r>
            <a:endParaRPr lang="pt-BR" sz="1400" dirty="0" smtClean="0"/>
          </a:p>
          <a:p>
            <a:pPr fontAlgn="base"/>
            <a:endParaRPr lang="pt-BR" sz="1400" dirty="0"/>
          </a:p>
          <a:p>
            <a:pPr fontAlgn="base"/>
            <a:r>
              <a:rPr lang="pt-BR" sz="1400" dirty="0" smtClean="0"/>
              <a:t>A </a:t>
            </a:r>
            <a:r>
              <a:rPr lang="pt-BR" sz="1400" dirty="0"/>
              <a:t>Uber realizou pesquisa de mercado, criou um aplicativo para unir pessoas e meios de transporte, é uma empresa de tecnologia e facilitou o acesso mais barato ao transporte público.</a:t>
            </a:r>
          </a:p>
          <a:p>
            <a:pPr fontAlgn="base"/>
            <a:endParaRPr lang="pt-BR" sz="1400" dirty="0"/>
          </a:p>
          <a:p>
            <a:pPr fontAlgn="base"/>
            <a:endParaRPr lang="pt-BR" sz="1400" dirty="0"/>
          </a:p>
          <a:p>
            <a:pPr fontAlgn="base"/>
            <a:endParaRPr lang="pt-BR" sz="1400" dirty="0"/>
          </a:p>
        </p:txBody>
      </p:sp>
      <p:grpSp>
        <p:nvGrpSpPr>
          <p:cNvPr id="20" name="Grupo 19"/>
          <p:cNvGrpSpPr/>
          <p:nvPr/>
        </p:nvGrpSpPr>
        <p:grpSpPr>
          <a:xfrm>
            <a:off x="303101" y="1051243"/>
            <a:ext cx="5126163" cy="380115"/>
            <a:chOff x="303101" y="1051243"/>
            <a:chExt cx="5126163" cy="380115"/>
          </a:xfrm>
        </p:grpSpPr>
        <p:sp>
          <p:nvSpPr>
            <p:cNvPr id="25" name="Retângulo de cantos arredondados 24"/>
            <p:cNvSpPr/>
            <p:nvPr/>
          </p:nvSpPr>
          <p:spPr>
            <a:xfrm>
              <a:off x="303101" y="1059557"/>
              <a:ext cx="512616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6" name="Retângulo de cantos arredondados 25"/>
            <p:cNvSpPr/>
            <p:nvPr/>
          </p:nvSpPr>
          <p:spPr>
            <a:xfrm>
              <a:off x="895350" y="1051243"/>
              <a:ext cx="4405858"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Descrevendo e definindo: (empreendedores e intraempreendedores)</a:t>
              </a:r>
              <a:endParaRPr lang="pt-BR" sz="1600" dirty="0"/>
            </a:p>
          </p:txBody>
        </p:sp>
        <p:pic>
          <p:nvPicPr>
            <p:cNvPr id="27" name="Imagem 26"/>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5458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Nesta unidade, estudamos o desenvolvimento da globalização, sua importância e vimos como ela impacta as relações no mundo, fazendo com que empresas possam comercializar seus produtos e serviços com seu público-alvo a qualquer distância. </a:t>
            </a:r>
            <a:endParaRPr lang="pt-BR" sz="1400" dirty="0" smtClean="0"/>
          </a:p>
          <a:p>
            <a:pPr fontAlgn="base"/>
            <a:endParaRPr lang="pt-BR" sz="1400" dirty="0"/>
          </a:p>
          <a:p>
            <a:pPr fontAlgn="base"/>
            <a:r>
              <a:rPr lang="pt-BR" sz="1400" dirty="0" smtClean="0"/>
              <a:t>A </a:t>
            </a:r>
            <a:r>
              <a:rPr lang="pt-BR" sz="1400" dirty="0"/>
              <a:t>globalização permitiu o rompimento de barreiras, inclusive para transações comerciais, financeiras, troca de informações e conhecimentos. Pudemos perceber a importância deste processo para a empresa, principalmente para as empresas do empreendedorismo digital, como é o caso das startups.</a:t>
            </a:r>
          </a:p>
          <a:p>
            <a:pPr fontAlgn="base"/>
            <a:r>
              <a:rPr lang="pt-BR" sz="1400" dirty="0"/>
              <a:t>Para que tudo ocorra bem, é de extrema importância que as empresas conheçam o ambiente no qual estão inseridas, como o mercado, os clientes, a cultura local, a política, seus concorrentes, fornecedores, dentre outros. Esse conhecimento direciona o planejamento estratégico do empreendimento para que se obtenha êxito na busca do seu objetivo.</a:t>
            </a:r>
          </a:p>
          <a:p>
            <a:pPr fontAlgn="base"/>
            <a:r>
              <a:rPr lang="pt-BR" sz="1400" dirty="0"/>
              <a:t>Vimos também a importância do empreendedorismo feminino,  como ele vem crescendo no país e quais são os fatores motivadores que impulsionam esse crescimento. Esse fenômeno tem trazido uma opção de emprego ou renda extra, principalmente para as mulheres que desejam uma independência financeira, reconhecimento de carreira, que querem acompanhar o crescimento de seus filhos, tendo maior flexibilidade de horário. </a:t>
            </a:r>
            <a:endParaRPr lang="pt-BR" sz="1400" dirty="0" smtClean="0"/>
          </a:p>
          <a:p>
            <a:pPr fontAlgn="base"/>
            <a:endParaRPr lang="pt-BR" sz="1400" dirty="0"/>
          </a:p>
          <a:p>
            <a:pPr fontAlgn="base"/>
            <a:r>
              <a:rPr lang="pt-BR" sz="1400" dirty="0"/>
              <a:t>Outro fator importante foi entender como funcionam as startups e quais os apoios para o seu desenvolvimento. Além disso, analisamos a importância da tecnologia e da inovação para êxito dos empreendimentos.</a:t>
            </a:r>
          </a:p>
          <a:p>
            <a:pPr fontAlgn="base"/>
            <a:r>
              <a:rPr lang="pt-BR" sz="1400" dirty="0"/>
              <a:t>Por fim, demonstramos que embora o cenário brasileiro seja um ambiente desafiador e que tem muito a crescer, muitas pessoas acreditam no país e não enxergam isto como um problema. Não à toa, estamos entre os países que mais empreendem no mundo, embora ainda possamos nos aprimorar mais no quesito inovação e desenvolver novos negócios que beneficie a população, gere riqueza para a empresa e para o empreendedor, ajudando no desenvolvimento do nosso país.</a:t>
            </a:r>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1905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contribuição ao desenvolvimento econômico e social é dada pelos empreendedores na medida em que criam empregos, geram impostos, fortalecem a concorrência, inovam e produzem riquezas. Por isto são chamados de agentes de desenvolvimento e de mudança</a:t>
            </a:r>
            <a:r>
              <a:rPr lang="pt-BR" sz="1400" dirty="0" smtClean="0"/>
              <a:t>.”</a:t>
            </a:r>
          </a:p>
          <a:p>
            <a:pPr fontAlgn="base"/>
            <a:endParaRPr lang="pt-BR" sz="1400" dirty="0"/>
          </a:p>
          <a:p>
            <a:pPr fontAlgn="base"/>
            <a:r>
              <a:rPr lang="pt-BR" sz="1400" dirty="0"/>
              <a:t>É importante que o empreendedor organizacional tenha algumas características</a:t>
            </a:r>
            <a:r>
              <a:rPr lang="pt-BR" sz="1400" dirty="0" smtClean="0"/>
              <a:t>.</a:t>
            </a:r>
          </a:p>
          <a:p>
            <a:pPr fontAlgn="base"/>
            <a:endParaRPr lang="pt-BR" sz="1400" dirty="0"/>
          </a:p>
          <a:p>
            <a:pPr fontAlgn="base"/>
            <a:r>
              <a:rPr lang="pt-BR" sz="1400" b="1" dirty="0"/>
              <a:t>Inovação </a:t>
            </a:r>
            <a:r>
              <a:rPr lang="pt-BR" sz="1400" b="1" dirty="0" smtClean="0"/>
              <a:t>tecnológica:</a:t>
            </a:r>
          </a:p>
          <a:p>
            <a:pPr fontAlgn="base"/>
            <a:r>
              <a:rPr lang="pt-BR" sz="1400" dirty="0"/>
              <a:t>Por meio da transmissão de dados e imagens, reduziu-se a distância entre países e pessoas, diminuindo o custo das ligações telefônicas, por exemplo, contribuindo com a globalização</a:t>
            </a:r>
            <a:r>
              <a:rPr lang="pt-BR" sz="1400" dirty="0" smtClean="0"/>
              <a:t>.</a:t>
            </a:r>
          </a:p>
          <a:p>
            <a:pPr fontAlgn="base"/>
            <a:endParaRPr lang="pt-BR" sz="1400" dirty="0"/>
          </a:p>
          <a:p>
            <a:pPr fontAlgn="base"/>
            <a:r>
              <a:rPr lang="pt-BR" sz="1400" b="1" dirty="0" smtClean="0"/>
              <a:t>Globalização:</a:t>
            </a:r>
          </a:p>
          <a:p>
            <a:pPr fontAlgn="base"/>
            <a:r>
              <a:rPr lang="pt-BR" sz="1400" dirty="0"/>
              <a:t>Dá ênfase aos aspectos econômicos e comerciais, permeando todas as atividades humanas, influenciando nas culturas, nos comportamentos e valores de todos os povos</a:t>
            </a:r>
            <a:r>
              <a:rPr lang="pt-BR" sz="1400" dirty="0" smtClean="0"/>
              <a:t>.</a:t>
            </a:r>
          </a:p>
          <a:p>
            <a:pPr fontAlgn="base"/>
            <a:endParaRPr lang="pt-BR" sz="1400" dirty="0"/>
          </a:p>
          <a:p>
            <a:pPr fontAlgn="base"/>
            <a:r>
              <a:rPr lang="pt-BR" sz="1400" b="1" dirty="0" smtClean="0"/>
              <a:t>Demanda:</a:t>
            </a:r>
          </a:p>
          <a:p>
            <a:pPr fontAlgn="base"/>
            <a:r>
              <a:rPr lang="pt-BR" sz="1400" dirty="0"/>
              <a:t>Conforme aumenta o poder aquisitivo no mundo, as pessoas têm acesso a produtos comuns, comercializados em outras partes</a:t>
            </a:r>
            <a:r>
              <a:rPr lang="pt-BR" sz="1400" dirty="0" smtClean="0"/>
              <a:t>.</a:t>
            </a:r>
          </a:p>
          <a:p>
            <a:pPr fontAlgn="base"/>
            <a:endParaRPr lang="pt-BR" sz="1400" dirty="0"/>
          </a:p>
          <a:p>
            <a:pPr fontAlgn="base"/>
            <a:r>
              <a:rPr lang="pt-BR" sz="1400" b="1" dirty="0" smtClean="0"/>
              <a:t>Competição:</a:t>
            </a:r>
          </a:p>
          <a:p>
            <a:pPr fontAlgn="base"/>
            <a:r>
              <a:rPr lang="pt-BR" sz="1400" dirty="0"/>
              <a:t>Possibilidade de competir com empresas do mesmo segmento e analisar suas estratégias e diferenciais, dando oportunidade para o consumidor escolher produtos e serviços</a:t>
            </a:r>
            <a:r>
              <a:rPr lang="pt-BR" sz="1400" dirty="0" smtClean="0"/>
              <a:t>.</a:t>
            </a:r>
          </a:p>
          <a:p>
            <a:pPr fontAlgn="base"/>
            <a:endParaRPr lang="pt-BR" sz="1400" dirty="0"/>
          </a:p>
          <a:p>
            <a:pPr fontAlgn="base"/>
            <a:r>
              <a:rPr lang="pt-BR" sz="1400" b="1" dirty="0" smtClean="0"/>
              <a:t>Estratégia:</a:t>
            </a:r>
          </a:p>
          <a:p>
            <a:pPr fontAlgn="base"/>
            <a:r>
              <a:rPr lang="pt-BR" sz="1400" dirty="0"/>
              <a:t>Possibilidade de verificar e analisar quais são os incentivos que o país fornece para estimular a produção de produtos e serviços. </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339108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600" b="1" dirty="0"/>
              <a:t>O processo de descentralização traz problemas para a produtividade da empresa</a:t>
            </a:r>
            <a:r>
              <a:rPr lang="pt-BR" sz="1600" b="1" dirty="0" smtClean="0"/>
              <a:t>.</a:t>
            </a:r>
          </a:p>
          <a:p>
            <a:endParaRPr lang="pt-BR" sz="1400" dirty="0"/>
          </a:p>
          <a:p>
            <a:r>
              <a:rPr lang="pt-BR" sz="1400" dirty="0" smtClean="0"/>
              <a:t>Atualmente</a:t>
            </a:r>
            <a:r>
              <a:rPr lang="pt-BR" sz="1400" dirty="0"/>
              <a:t>, as empresas têm utilizado este tipo de estratégia para, além de otimizar seus processos, promover ações de marketing e atrair novos clientes</a:t>
            </a:r>
            <a:r>
              <a:rPr lang="pt-BR" sz="1400" dirty="0" smtClean="0"/>
              <a:t>.</a:t>
            </a:r>
          </a:p>
          <a:p>
            <a:endParaRPr lang="pt-BR" sz="1400" dirty="0"/>
          </a:p>
          <a:p>
            <a:r>
              <a:rPr lang="pt-BR" sz="1400" dirty="0" smtClean="0"/>
              <a:t>É </a:t>
            </a:r>
            <a:r>
              <a:rPr lang="pt-BR" sz="1400" dirty="0"/>
              <a:t>importante que se conheça o fornecedor, analise seu histórico de mercado, a qualidade de seus produtos e seus valores, pois qualquer situação adversa pode prejudicar a imagem de sua empresa</a:t>
            </a:r>
            <a:r>
              <a:rPr lang="pt-BR" sz="1400" dirty="0" smtClean="0"/>
              <a:t>.</a:t>
            </a:r>
          </a:p>
          <a:p>
            <a:endParaRPr lang="pt-BR" sz="1600" b="1" dirty="0"/>
          </a:p>
          <a:p>
            <a:r>
              <a:rPr lang="pt-BR" sz="1600" b="1" dirty="0"/>
              <a:t>“Tão importante quanto conseguir novos clientes é manter os clientes satisfeitos. Isso porque os clientes satisfeitos tendem a realizar novos negócios com a sua empresa, e conquistar novos clientes costuma ser uma ação mais árdua e cara</a:t>
            </a:r>
            <a:r>
              <a:rPr lang="pt-BR" sz="1600" b="1" dirty="0" smtClean="0"/>
              <a:t>.”</a:t>
            </a:r>
          </a:p>
          <a:p>
            <a:endParaRPr lang="pt-BR" sz="1600" b="1" dirty="0"/>
          </a:p>
          <a:p>
            <a:r>
              <a:rPr lang="pt-BR" sz="1400" dirty="0"/>
              <a:t>Quando a empresa conhece o cliente, pode criar mecanismos para o surpreender. Quando ela entende seu perfil e comportamento de compra, ela pode desenvolver produtos e serviços que atendam à sua necessidade.</a:t>
            </a:r>
          </a:p>
          <a:p>
            <a:r>
              <a:rPr lang="pt-BR" sz="1600" b="1" dirty="0"/>
              <a:t>Porque:</a:t>
            </a:r>
          </a:p>
          <a:p>
            <a:r>
              <a:rPr lang="pt-BR" sz="1400" dirty="0" smtClean="0"/>
              <a:t>As </a:t>
            </a:r>
            <a:r>
              <a:rPr lang="pt-BR" sz="1400" dirty="0"/>
              <a:t>empresas que procuram responder rapidamente às necessidades de seus clientes, buscando como parceiras a inovação e a tecnologia, conseguem ter vantagem competitiva de mercado.</a:t>
            </a:r>
          </a:p>
          <a:p>
            <a:endParaRPr lang="pt-BR" sz="1600" b="1"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487004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3188666002"/>
              </p:ext>
            </p:extLst>
          </p:nvPr>
        </p:nvGraphicFramePr>
        <p:xfrm>
          <a:off x="404664" y="1208580"/>
          <a:ext cx="6048672" cy="10852333"/>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Entendendo a 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Globalização empresarial................................................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015</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Vantagens e riscos da 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Papel do empreendedor e do intraempreendedor na</a:t>
                      </a:r>
                    </a:p>
                    <a:p>
                      <a:pPr algn="l"/>
                      <a:r>
                        <a:rPr lang="pt-BR" baseline="0" dirty="0" smtClean="0"/>
                        <a:t>    </a:t>
                      </a:r>
                      <a:r>
                        <a:rPr lang="pt-BR" dirty="0" smtClean="0"/>
                        <a:t>globalização....................................................................</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Empreendedorismo no Brasil.............................................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Fatores que influenciam e fomentam o</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a:t>
                      </a:r>
                      <a:r>
                        <a:rPr lang="pt-BR" dirty="0" smtClean="0"/>
                        <a:t>empreendedorismo........................................................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Quem são os novos empreendedores?..........................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O empreendedorismo feminino.....................................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O empreendedorismo digital..........................................</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Startups...........................................................................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Descrevendo e definindo: (empreendedores e intraempreendedores).......................................................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Clientes...............................................................................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Fornecedores......................................................................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Concorrentes......................................................................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Resumo...............................................................................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1400" dirty="0"/>
              <a:t>D) 5,2,3,1,4</a:t>
            </a:r>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contribuição ao desenvolvimento econômico e social é dada pelos empreendedores na medida em que criam empregos, geram impostos, fortalecem a concorrência, inovam e produzem riquezas. Por isto são chamados de agentes de desenvolvimento e de mudança</a:t>
            </a:r>
            <a:r>
              <a:rPr lang="pt-BR" sz="1200" dirty="0" smtClean="0"/>
              <a:t>.”</a:t>
            </a:r>
            <a:endParaRPr lang="pt-BR" sz="1200" dirty="0"/>
          </a:p>
          <a:p>
            <a:r>
              <a:rPr lang="pt-BR" sz="1200" dirty="0"/>
              <a:t>É importante que o empreendedor organizacional tenha algumas características. Considerando essas informações e o conteúdo estudado sobre globalização, analise as competências a seguir e associe-as com suas respectivas características.</a:t>
            </a:r>
          </a:p>
          <a:p>
            <a:r>
              <a:rPr lang="pt-BR" sz="1200" dirty="0"/>
              <a:t>1) </a:t>
            </a:r>
            <a:r>
              <a:rPr lang="pt-BR" sz="1200" dirty="0" smtClean="0"/>
              <a:t>Competição.     2</a:t>
            </a:r>
            <a:r>
              <a:rPr lang="pt-BR" sz="1200" dirty="0"/>
              <a:t>) </a:t>
            </a:r>
            <a:r>
              <a:rPr lang="pt-BR" sz="1200" dirty="0" smtClean="0"/>
              <a:t>Globalização.       3</a:t>
            </a:r>
            <a:r>
              <a:rPr lang="pt-BR" sz="1200" dirty="0"/>
              <a:t>) Demanda.</a:t>
            </a:r>
          </a:p>
          <a:p>
            <a:r>
              <a:rPr lang="pt-BR" sz="1200" dirty="0"/>
              <a:t>4) </a:t>
            </a:r>
            <a:r>
              <a:rPr lang="pt-BR" sz="1200" dirty="0" smtClean="0"/>
              <a:t>Estratégia.         5</a:t>
            </a:r>
            <a:r>
              <a:rPr lang="pt-BR" sz="1200" dirty="0"/>
              <a:t>) Inovação tecnológica</a:t>
            </a:r>
            <a:r>
              <a:rPr lang="pt-BR" sz="1200" dirty="0" smtClean="0"/>
              <a:t>.</a:t>
            </a:r>
          </a:p>
          <a:p>
            <a:endParaRPr lang="pt-BR" sz="1200" dirty="0"/>
          </a:p>
          <a:p>
            <a:r>
              <a:rPr lang="pt-BR" sz="1200" dirty="0"/>
              <a:t>( ) Por meio da transmissão de dados e imagens, reduziu-se a distância entre países e pessoas, diminuindo o custo das ligações telefônicas, por exemplo, contribuindo com a globalização.</a:t>
            </a:r>
          </a:p>
          <a:p>
            <a:r>
              <a:rPr lang="pt-BR" sz="1200" dirty="0"/>
              <a:t>( ) Dá ênfase aos aspectos econômicos e comerciais, permeando todas as atividades humanas, influenciando nas culturas, nos comportamentos e valores de todos os povos.</a:t>
            </a:r>
          </a:p>
          <a:p>
            <a:r>
              <a:rPr lang="pt-BR" sz="1200" dirty="0"/>
              <a:t>( ) Conforme aumenta o poder aquisitivo no mundo, as pessoas têm acesso a produtos comuns, comercializados em outras partes.</a:t>
            </a:r>
          </a:p>
          <a:p>
            <a:r>
              <a:rPr lang="pt-BR" sz="1200" dirty="0"/>
              <a:t>( ) Possibilidade de competir com empresas do mesmo segmento e analisar suas estratégias e diferenciais, dando oportunidade para o consumidor escolher produtos e serviços.</a:t>
            </a:r>
          </a:p>
          <a:p>
            <a:r>
              <a:rPr lang="pt-BR" sz="1200" dirty="0"/>
              <a:t>( ) Possibilidade de verificar e analisar quais são os incentivos que o país fornece para estimular a produção de produtos e serviços. </a:t>
            </a:r>
            <a:endParaRPr lang="pt-BR" sz="1200" dirty="0" smtClean="0"/>
          </a:p>
          <a:p>
            <a:endParaRPr lang="pt-BR" sz="1200" dirty="0"/>
          </a:p>
          <a:p>
            <a:r>
              <a:rPr lang="pt-BR" sz="1600" dirty="0" smtClean="0"/>
              <a:t>   A)</a:t>
            </a:r>
            <a:r>
              <a:rPr lang="pt-BR" sz="1600" dirty="0"/>
              <a:t> </a:t>
            </a:r>
            <a:r>
              <a:rPr lang="pt-BR" sz="1600" dirty="0" smtClean="0"/>
              <a:t>1,2,3,5,4   B)</a:t>
            </a:r>
            <a:r>
              <a:rPr lang="pt-BR" sz="1600" dirty="0"/>
              <a:t> </a:t>
            </a:r>
            <a:r>
              <a:rPr lang="pt-BR" sz="1600" dirty="0" smtClean="0"/>
              <a:t>3,2,5,1,4      C)</a:t>
            </a:r>
            <a:r>
              <a:rPr lang="pt-BR" sz="1600" dirty="0"/>
              <a:t> </a:t>
            </a:r>
            <a:r>
              <a:rPr lang="pt-BR" sz="1600" dirty="0" smtClean="0"/>
              <a:t>4,2,3,1,5     D) 5,2,3,1,4</a:t>
            </a:r>
            <a:endParaRPr lang="pt-BR" sz="1600" dirty="0"/>
          </a:p>
          <a:p>
            <a:r>
              <a:rPr lang="pt-BR" sz="1200" dirty="0"/>
              <a:t/>
            </a:r>
            <a:br>
              <a:rPr lang="pt-BR" sz="1200" dirty="0"/>
            </a:br>
            <a:endParaRPr lang="pt-BR" sz="1200" dirty="0" smtClean="0"/>
          </a:p>
          <a:p>
            <a:r>
              <a:rPr lang="pt-BR" sz="1200" dirty="0"/>
              <a:t/>
            </a:r>
            <a:br>
              <a:rPr lang="pt-BR" sz="1200" dirty="0"/>
            </a:br>
            <a:endParaRPr lang="pt-BR" sz="1200" dirty="0"/>
          </a:p>
          <a:p>
            <a:endParaRPr lang="pt-BR" sz="1200" dirty="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6"/>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028686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a:p>
          <a:p>
            <a:r>
              <a:rPr lang="pt-BR" sz="2400" dirty="0"/>
              <a:t>C) FVVF</a:t>
            </a:r>
            <a:endParaRPr lang="pt-BR" sz="2400" dirty="0" smtClean="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Justiça decidiu que a Zara Brasil é a responsável pelo caso de trabalho análogo à escravidão registrado na cadeia produtiva da marca em 2011. A determinação da 4ª Turma do Tribunal Regional do Trabalho (TRT) de São Paulo foi divulgada nesta terça-feira. A decisão pode levar a empresa à “lista suja” do Ministério do Trabalho. Desde a época da autuação, a Zara, parte da multinacional Inditex, alega que a responsabilidade pelos trabalhadores flagrados em situação irregular é do fornecedor, a confecção AHA. Em nota enviada nesta terça, a companhia reforçou esse posicionamento e informou que recorrerá da decisão junto ao Tribunal Superior do Trabalho (TST</a:t>
            </a:r>
            <a:r>
              <a:rPr lang="pt-BR" sz="1200" dirty="0" smtClean="0"/>
              <a:t>).”</a:t>
            </a:r>
          </a:p>
          <a:p>
            <a:r>
              <a:rPr lang="pt-BR" sz="1200" dirty="0"/>
              <a:t>A</a:t>
            </a:r>
            <a:r>
              <a:rPr lang="pt-BR" sz="1200" dirty="0" smtClean="0"/>
              <a:t>nalise </a:t>
            </a:r>
            <a:r>
              <a:rPr lang="pt-BR" sz="1200" dirty="0"/>
              <a:t>as afirmativas a seguir e assinale V para a(s) verdadeira(s) e F para a(s) falsa(s).</a:t>
            </a:r>
          </a:p>
          <a:p>
            <a:r>
              <a:rPr lang="pt-BR" sz="1200" dirty="0"/>
              <a:t>( ) O processo de descentralização traz problemas para a produtividade da empresa.</a:t>
            </a:r>
          </a:p>
          <a:p>
            <a:r>
              <a:rPr lang="pt-BR" sz="1200" dirty="0"/>
              <a:t>( ) Atualmente, as empresas têm utilizado este tipo de estratégia para, além de otimizar seus processos, promover ações de marketing e atrair novos clientes.</a:t>
            </a:r>
          </a:p>
          <a:p>
            <a:r>
              <a:rPr lang="pt-BR" sz="1200" dirty="0"/>
              <a:t>( ) É importante que se conheça o fornecedor, analise seu histórico de mercado, a qualidade de seus produtos e seus valores, pois qualquer situação adversa pode prejudicar a imagem de sua empresa.</a:t>
            </a:r>
          </a:p>
          <a:p>
            <a:r>
              <a:rPr lang="pt-BR" sz="1200" dirty="0"/>
              <a:t>( ) Fornecedores são parceiros organizacionais e têm o objetivo de fornecer matérias-primas para a confecção de produtos. Outros tipos de parceria são chamadas de outsourcing.</a:t>
            </a:r>
          </a:p>
          <a:p>
            <a:r>
              <a:rPr lang="pt-BR" sz="1200" dirty="0"/>
              <a:t>Está correto apenas o que se afirma em:</a:t>
            </a:r>
          </a:p>
          <a:p>
            <a:r>
              <a:rPr lang="pt-BR" sz="1200" dirty="0"/>
              <a:t/>
            </a:r>
            <a:br>
              <a:rPr lang="pt-BR" sz="1200" dirty="0"/>
            </a:br>
            <a:endParaRPr lang="pt-BR" sz="1200" dirty="0" smtClean="0"/>
          </a:p>
          <a:p>
            <a:r>
              <a:rPr lang="pt-BR" dirty="0"/>
              <a:t>A) </a:t>
            </a:r>
            <a:r>
              <a:rPr lang="pt-BR" dirty="0" smtClean="0"/>
              <a:t>FVFF      B</a:t>
            </a:r>
            <a:r>
              <a:rPr lang="pt-BR" dirty="0"/>
              <a:t>) </a:t>
            </a:r>
            <a:r>
              <a:rPr lang="pt-BR" dirty="0" smtClean="0"/>
              <a:t>VVVF      </a:t>
            </a:r>
            <a:r>
              <a:rPr lang="pt-BR" dirty="0"/>
              <a:t>C</a:t>
            </a:r>
            <a:r>
              <a:rPr lang="pt-BR" dirty="0" smtClean="0"/>
              <a:t>) FVVF      </a:t>
            </a:r>
            <a:r>
              <a:rPr lang="pt-BR" dirty="0" smtClean="0"/>
              <a:t>D) FVVF</a:t>
            </a:r>
            <a:r>
              <a:rPr lang="pt-BR" dirty="0"/>
              <a:t/>
            </a:r>
            <a:br>
              <a:rPr lang="pt-BR" dirty="0"/>
            </a:br>
            <a:endParaRPr lang="pt-BR" dirty="0"/>
          </a:p>
          <a:p>
            <a:endParaRPr lang="pt-BR" sz="1200" dirty="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6"/>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414108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smtClean="0"/>
          </a:p>
          <a:p>
            <a:r>
              <a:rPr lang="pt-BR" sz="1300" dirty="0"/>
              <a:t>A) As asserções I e II são proposições verdadeiras, e a II é justificativa correta da I.</a:t>
            </a:r>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“Tão importante quanto conseguir novos clientes é manter os clientes satisfeitos. Isso porque os clientes satisfeitos tendem a realizar novos negócios com a sua empresa, e conquistar novos clientes costuma ser uma ação mais árdua e cara</a:t>
            </a:r>
            <a:r>
              <a:rPr lang="pt-BR" sz="1200" dirty="0" smtClean="0"/>
              <a:t>.”</a:t>
            </a:r>
          </a:p>
          <a:p>
            <a:endParaRPr lang="pt-BR" sz="1200" dirty="0"/>
          </a:p>
          <a:p>
            <a:r>
              <a:rPr lang="pt-BR" sz="1200" dirty="0"/>
              <a:t>Considerando essas informações e o conteúdo estudado sobre clientes, analise as asserções a seguir e a relação proposta entre elas</a:t>
            </a:r>
            <a:r>
              <a:rPr lang="pt-BR" sz="1200" dirty="0" smtClean="0"/>
              <a:t>.</a:t>
            </a:r>
          </a:p>
          <a:p>
            <a:endParaRPr lang="pt-BR" sz="1200" dirty="0"/>
          </a:p>
          <a:p>
            <a:r>
              <a:rPr lang="pt-BR" sz="1200" dirty="0"/>
              <a:t>I. Quando a empresa conhece o cliente, pode criar mecanismos para o surpreender. Quando ela entende seu perfil e comportamento de compra, ela pode desenvolver produtos e serviços que atendam à sua necessidade.</a:t>
            </a:r>
          </a:p>
          <a:p>
            <a:r>
              <a:rPr lang="pt-BR" sz="1200" dirty="0"/>
              <a:t>Porque:</a:t>
            </a:r>
          </a:p>
          <a:p>
            <a:r>
              <a:rPr lang="pt-BR" sz="1200" dirty="0"/>
              <a:t>II. As empresas que procuram responder rapidamente às necessidades de seus clientes, buscando como parceiras a inovação e a tecnologia, conseguem ter vantagem competitiva de mercado</a:t>
            </a:r>
            <a:r>
              <a:rPr lang="pt-BR" sz="1200" dirty="0" smtClean="0"/>
              <a:t>.</a:t>
            </a:r>
          </a:p>
          <a:p>
            <a:endParaRPr lang="pt-BR" sz="1200" dirty="0"/>
          </a:p>
          <a:p>
            <a:r>
              <a:rPr lang="pt-BR" sz="1200" dirty="0"/>
              <a:t>A seguir, assinale a alternativa correta:</a:t>
            </a:r>
          </a:p>
          <a:p>
            <a:endParaRPr lang="pt-BR" sz="1200" dirty="0" smtClean="0"/>
          </a:p>
          <a:p>
            <a:r>
              <a:rPr lang="pt-BR" sz="1200" dirty="0" smtClean="0"/>
              <a:t>A) As </a:t>
            </a:r>
            <a:r>
              <a:rPr lang="pt-BR" sz="1200" dirty="0"/>
              <a:t>asserções I e II são proposições verdadeiras, e a II é justificativa correta da I</a:t>
            </a:r>
            <a:r>
              <a:rPr lang="pt-BR" sz="1200" dirty="0" smtClean="0"/>
              <a:t>.</a:t>
            </a:r>
          </a:p>
          <a:p>
            <a:endParaRPr lang="pt-BR" sz="1200" dirty="0" smtClean="0"/>
          </a:p>
          <a:p>
            <a:r>
              <a:rPr lang="pt-BR" sz="1200" dirty="0" smtClean="0"/>
              <a:t>B) </a:t>
            </a:r>
            <a:r>
              <a:rPr lang="pt-BR" sz="1200" dirty="0"/>
              <a:t>A asserção I é uma proposição verdadeira, e a II é proposição falsa</a:t>
            </a:r>
            <a:r>
              <a:rPr lang="pt-BR" sz="1200" dirty="0" smtClean="0"/>
              <a:t>.</a:t>
            </a:r>
          </a:p>
          <a:p>
            <a:endParaRPr lang="pt-BR" sz="1200" dirty="0" smtClean="0"/>
          </a:p>
          <a:p>
            <a:r>
              <a:rPr lang="pt-BR" sz="1200" dirty="0" smtClean="0"/>
              <a:t>C) As asserções I e II são proposições falsas.</a:t>
            </a:r>
          </a:p>
          <a:p>
            <a:endParaRPr lang="pt-BR" sz="1200" dirty="0" smtClean="0"/>
          </a:p>
          <a:p>
            <a:r>
              <a:rPr lang="pt-BR" sz="1200" dirty="0" smtClean="0"/>
              <a:t>D) </a:t>
            </a:r>
            <a:r>
              <a:rPr lang="pt-BR" sz="1200" dirty="0" smtClean="0"/>
              <a:t>A </a:t>
            </a:r>
            <a:r>
              <a:rPr lang="pt-BR" sz="1200" dirty="0"/>
              <a:t>asserção I é uma proposição falsa, e a II é uma proposição </a:t>
            </a:r>
            <a:r>
              <a:rPr lang="pt-BR" sz="1200" dirty="0" smtClean="0"/>
              <a:t>verdadeira</a:t>
            </a:r>
            <a:r>
              <a:rPr lang="pt-BR" sz="1200" dirty="0"/>
              <a:t>.</a:t>
            </a:r>
            <a:r>
              <a:rPr lang="pt-BR" dirty="0"/>
              <a:t/>
            </a:r>
            <a:br>
              <a:rPr lang="pt-BR" dirty="0"/>
            </a:br>
            <a:endParaRPr lang="pt-BR" dirty="0"/>
          </a:p>
          <a:p>
            <a:endParaRPr lang="pt-BR" sz="1200" dirty="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6"/>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415073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400" dirty="0" smtClean="0"/>
          </a:p>
          <a:p>
            <a:r>
              <a:rPr lang="pt-BR" sz="1400" dirty="0"/>
              <a:t>D) a Uber utilizou de uma necessidade de mercado para desenvolver seus produtos e serviços, realizando pesquisas e buscando informações de mercado, clientes, concorrentes, entre outros.</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Uber entrou no Brasil em 2014 e revolucionou o segmento de transporte privado urbano, tendo como seu concorrente direto o taxi. Para entrar no mercado, a empresa analisou o cenário e percebeu que tinha um público disposto a pagar por um serviço melhor, como também, pessoas que queriam trabalhar utilizando seus próprios carros. A empresa desenvolveu várias estratégias de serviços e de agregar carros, revolucionando o setor. A Uber realizou pesquisa de mercado, criou um aplicativo para unir pessoas e meios de transporte, é uma empresa de tecnologia e facilitou o acesso a um outro tipo de serviço que agradou os consumidores.</a:t>
            </a:r>
          </a:p>
          <a:p>
            <a:r>
              <a:rPr lang="pt-BR" sz="1200" dirty="0"/>
              <a:t>Considerando essas informações e o conteúdo estudado sobre empreendedorismo, pode-se afirmar que:</a:t>
            </a:r>
          </a:p>
          <a:p>
            <a:endParaRPr lang="pt-BR" sz="1200" dirty="0" smtClean="0"/>
          </a:p>
          <a:p>
            <a:r>
              <a:rPr lang="pt-BR" sz="1200" dirty="0" smtClean="0"/>
              <a:t>A) a </a:t>
            </a:r>
            <a:r>
              <a:rPr lang="pt-BR" sz="1200" dirty="0"/>
              <a:t>Uber procurou realizar uma concorrência desleal promovendo uma “guerra” entre as empresas concorrentes</a:t>
            </a:r>
            <a:r>
              <a:rPr lang="pt-BR" sz="1200" dirty="0" smtClean="0"/>
              <a:t>.</a:t>
            </a:r>
          </a:p>
          <a:p>
            <a:endParaRPr lang="pt-BR" sz="1200" dirty="0" smtClean="0"/>
          </a:p>
          <a:p>
            <a:r>
              <a:rPr lang="pt-BR" sz="1200" dirty="0" smtClean="0"/>
              <a:t>B) a </a:t>
            </a:r>
            <a:r>
              <a:rPr lang="pt-BR" sz="1200" dirty="0"/>
              <a:t>Uber se tornou líder no segmento de transportes urbanos e inovou na criação de outros produtos para atender as necessidades de seus clientes</a:t>
            </a:r>
            <a:r>
              <a:rPr lang="pt-BR" sz="1200" dirty="0" smtClean="0"/>
              <a:t>.</a:t>
            </a:r>
          </a:p>
          <a:p>
            <a:endParaRPr lang="pt-BR" sz="1200" dirty="0" smtClean="0"/>
          </a:p>
          <a:p>
            <a:r>
              <a:rPr lang="pt-BR" sz="1200" dirty="0" smtClean="0"/>
              <a:t>C</a:t>
            </a:r>
            <a:r>
              <a:rPr lang="pt-BR" sz="1200" dirty="0"/>
              <a:t>) a criação de um produto ou serviço para atender as necessidades de um público alvo veio de uma demanda existente no segmento de transportes</a:t>
            </a:r>
            <a:r>
              <a:rPr lang="pt-BR" sz="1200" dirty="0" smtClean="0"/>
              <a:t>.</a:t>
            </a:r>
          </a:p>
          <a:p>
            <a:endParaRPr lang="pt-BR" sz="1200" dirty="0" smtClean="0"/>
          </a:p>
          <a:p>
            <a:r>
              <a:rPr lang="pt-BR" sz="1200" dirty="0" smtClean="0"/>
              <a:t>D) </a:t>
            </a:r>
            <a:r>
              <a:rPr lang="pt-BR" sz="1200" dirty="0"/>
              <a:t>a Uber utilizou de uma necessidade de mercado para desenvolver seus produtos e serviços, realizando pesquisas e buscando informações de mercado, clientes, concorrentes, entre outros.</a:t>
            </a:r>
            <a:endParaRPr lang="pt-BR" dirty="0"/>
          </a:p>
          <a:p>
            <a:endParaRPr lang="pt-BR" sz="1200" dirty="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a:p>
          <a:p>
            <a:r>
              <a:rPr lang="pt-BR" sz="1400" dirty="0"/>
              <a:t>A) as mulheres empreendedoras podem gerenciar empresas de qualquer tamanho e segmento.</a:t>
            </a:r>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crescimento do empreendedorismo feminino tem funcionado como ferramenta de equiparação de direitos entre os sexos, na medida em que, ao galgarem posições cada vez mais relevantes no mundo dos negócios, elas passam a reivindicar seu reconhecimento como personagens participantes do crescimento econômico. Segundo o Anuário das Mulheres Empreendedoras e Trabalhadoras em Micro e Pequenas Empresas, pesquisa elaborada pelo Sebrae que analisou a presença feminina nos pequenos negócios – aqueles que faturam até R$ 3,6 milhões por ano – entre os anos de 2001 e 2011, as mulheres vem ganhando cada vez mais espaço à frente das pequenas e médias empresas no Brasil</a:t>
            </a:r>
            <a:r>
              <a:rPr lang="pt-BR" sz="1200" dirty="0" smtClean="0"/>
              <a:t>.”</a:t>
            </a:r>
          </a:p>
          <a:p>
            <a:endParaRPr lang="pt-BR" sz="1200" dirty="0"/>
          </a:p>
          <a:p>
            <a:r>
              <a:rPr lang="pt-BR" sz="1200" dirty="0"/>
              <a:t>Considerando essas informações e o conteúdo estudado sobre empreendedorismo feminino, pode-se afirmar que</a:t>
            </a:r>
            <a:r>
              <a:rPr lang="pt-BR" sz="1200" dirty="0" smtClean="0"/>
              <a:t>:</a:t>
            </a:r>
          </a:p>
          <a:p>
            <a:endParaRPr lang="pt-BR" sz="1200" dirty="0"/>
          </a:p>
          <a:p>
            <a:r>
              <a:rPr lang="pt-BR" sz="1400" dirty="0" smtClean="0"/>
              <a:t>A) as </a:t>
            </a:r>
            <a:r>
              <a:rPr lang="pt-BR" sz="1400" dirty="0"/>
              <a:t>mulheres empreendedoras podem gerenciar empresas de qualquer tamanho e segmento</a:t>
            </a:r>
            <a:r>
              <a:rPr lang="pt-BR" sz="1400" dirty="0" smtClean="0"/>
              <a:t>.</a:t>
            </a:r>
          </a:p>
          <a:p>
            <a:endParaRPr lang="pt-BR" sz="1400" dirty="0"/>
          </a:p>
          <a:p>
            <a:r>
              <a:rPr lang="pt-BR" sz="1400" dirty="0" smtClean="0"/>
              <a:t>B) as </a:t>
            </a:r>
            <a:r>
              <a:rPr lang="pt-BR" sz="1400" dirty="0"/>
              <a:t>mulheres ainda precisam se preparar mais para assumirem o comando de grandes empresas</a:t>
            </a:r>
            <a:r>
              <a:rPr lang="pt-BR" sz="1400" dirty="0" smtClean="0"/>
              <a:t>.</a:t>
            </a:r>
          </a:p>
          <a:p>
            <a:endParaRPr lang="pt-BR" sz="1400" dirty="0"/>
          </a:p>
          <a:p>
            <a:r>
              <a:rPr lang="pt-BR" sz="1400" dirty="0" smtClean="0"/>
              <a:t>C) mulheres </a:t>
            </a:r>
            <a:r>
              <a:rPr lang="pt-BR" sz="1400" dirty="0"/>
              <a:t>são limitadas a gerenciar seu próprio negócio</a:t>
            </a:r>
            <a:r>
              <a:rPr lang="pt-BR" sz="1400" dirty="0" smtClean="0"/>
              <a:t>.</a:t>
            </a:r>
          </a:p>
          <a:p>
            <a:endParaRPr lang="pt-BR" sz="1400" dirty="0"/>
          </a:p>
          <a:p>
            <a:r>
              <a:rPr lang="pt-BR" sz="1400" dirty="0" smtClean="0"/>
              <a:t>D) grandes </a:t>
            </a:r>
            <a:r>
              <a:rPr lang="pt-BR" sz="1400" dirty="0"/>
              <a:t>empresas são gerenciadas por homens.</a:t>
            </a:r>
            <a:endParaRPr lang="pt-BR" sz="1400" dirty="0"/>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9714291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a:p>
          <a:p>
            <a:r>
              <a:rPr lang="pt-BR" sz="1400" dirty="0"/>
              <a:t>D) </a:t>
            </a:r>
            <a:r>
              <a:rPr lang="pt-BR" sz="1400" b="1" dirty="0"/>
              <a:t>II, III e IV.</a:t>
            </a:r>
            <a:endParaRPr lang="pt-BR" sz="14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construção de um bom relacionamento entre o cliente e a empresa é fundamental, os clientes devem ser reconhecidos, identificados e respondidos. Para isso acontecer, é preciso conhecer bem, saber manter a comunicação, escutar as necessidades e reconhecer a sua fidelidade</a:t>
            </a:r>
            <a:r>
              <a:rPr lang="pt-BR" sz="1200" dirty="0" smtClean="0"/>
              <a:t>.”</a:t>
            </a:r>
          </a:p>
          <a:p>
            <a:endParaRPr lang="pt-BR" sz="1200" dirty="0" smtClean="0"/>
          </a:p>
          <a:p>
            <a:r>
              <a:rPr lang="pt-BR" sz="1200" dirty="0"/>
              <a:t>Considerando essas informações e o conteúdo estudado sobre clientes, analise as afirmativas a seguir</a:t>
            </a:r>
            <a:r>
              <a:rPr lang="pt-BR" sz="1200" dirty="0" smtClean="0"/>
              <a:t>.</a:t>
            </a:r>
          </a:p>
          <a:p>
            <a:endParaRPr lang="pt-BR" sz="1200" dirty="0"/>
          </a:p>
          <a:p>
            <a:r>
              <a:rPr lang="pt-BR" sz="1200" dirty="0"/>
              <a:t>I. É considerado consumidor de uma empresa os clientes denominados pessoas físicas.</a:t>
            </a:r>
          </a:p>
          <a:p>
            <a:r>
              <a:rPr lang="pt-BR" sz="1200" dirty="0"/>
              <a:t>II. O cliente tem que ser sempre surpreendido, encantado e seduzido com o produto e com o serviço da empresa.</a:t>
            </a:r>
          </a:p>
          <a:p>
            <a:r>
              <a:rPr lang="pt-BR" sz="1200" dirty="0"/>
              <a:t>III. Pode-se afirmar que o cliente é a maior motivação de uma empresa, ou seja, não existe empresa sem cliente.</a:t>
            </a:r>
          </a:p>
          <a:p>
            <a:r>
              <a:rPr lang="pt-BR" sz="1200" dirty="0"/>
              <a:t>IV. O lucro da empresa é muito importante, mas mais importante ainda é quando a empresa e o cliente saem ganhando, pois isso fideliza o cliente.</a:t>
            </a:r>
          </a:p>
          <a:p>
            <a:r>
              <a:rPr lang="pt-BR" sz="1200" dirty="0"/>
              <a:t>Está correto apenas o que se afirma em:</a:t>
            </a:r>
          </a:p>
          <a:p>
            <a:endParaRPr lang="pt-BR" sz="1200" dirty="0"/>
          </a:p>
          <a:p>
            <a:r>
              <a:rPr lang="pt-BR" sz="1200" b="1" dirty="0" smtClean="0"/>
              <a:t>A) II </a:t>
            </a:r>
            <a:r>
              <a:rPr lang="pt-BR" sz="1200" b="1" dirty="0"/>
              <a:t>e III</a:t>
            </a:r>
            <a:r>
              <a:rPr lang="pt-BR" sz="1200" b="1" dirty="0" smtClean="0"/>
              <a:t>.</a:t>
            </a:r>
          </a:p>
          <a:p>
            <a:r>
              <a:rPr lang="pt-BR" sz="1200" dirty="0" smtClean="0"/>
              <a:t>B) </a:t>
            </a:r>
            <a:r>
              <a:rPr lang="pt-BR" sz="1200" b="1" dirty="0"/>
              <a:t>I, II e IV</a:t>
            </a:r>
            <a:r>
              <a:rPr lang="pt-BR" sz="1200" b="1" dirty="0" smtClean="0"/>
              <a:t>.</a:t>
            </a:r>
          </a:p>
          <a:p>
            <a:r>
              <a:rPr lang="pt-BR" sz="1200" dirty="0" smtClean="0"/>
              <a:t>C) </a:t>
            </a:r>
            <a:r>
              <a:rPr lang="pt-BR" sz="1200" b="1" dirty="0"/>
              <a:t>I e II</a:t>
            </a:r>
            <a:r>
              <a:rPr lang="pt-BR" sz="1200" dirty="0" smtClean="0"/>
              <a:t>.</a:t>
            </a:r>
            <a:endParaRPr lang="pt-BR" sz="1200" dirty="0"/>
          </a:p>
          <a:p>
            <a:r>
              <a:rPr lang="pt-BR" sz="1200" dirty="0" smtClean="0"/>
              <a:t>D) </a:t>
            </a:r>
            <a:r>
              <a:rPr lang="pt-BR" sz="1200" b="1" dirty="0" smtClean="0"/>
              <a:t>II, </a:t>
            </a:r>
            <a:r>
              <a:rPr lang="pt-BR" sz="1200" b="1" dirty="0"/>
              <a:t>III e IV.</a:t>
            </a:r>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79791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a:p>
          <a:p>
            <a:r>
              <a:rPr lang="pt-BR" sz="1400" dirty="0"/>
              <a:t>B) </a:t>
            </a:r>
            <a:r>
              <a:rPr lang="pt-BR" sz="1400" b="1" dirty="0"/>
              <a:t>I, II e IV.</a:t>
            </a:r>
          </a:p>
          <a:p>
            <a:endParaRPr lang="pt-BR" sz="14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globalização ou mundialização do espaço geográfico é caracterizada pelo processo de interligação econômica, política, social e cultural, em nível global. Esse processo é consequência, principalmente, da expansão dos sistemas de comunicação por satélite, da telefonia, da presença da informática na maior parte dos setores de produção e de serviços, através da internet.”</a:t>
            </a:r>
          </a:p>
          <a:p>
            <a:r>
              <a:rPr lang="pt-BR" sz="1200" dirty="0"/>
              <a:t>Fonte: FRANCISCO, W. Globalização. Disponível em: </a:t>
            </a:r>
            <a:endParaRPr lang="pt-BR" sz="1200" dirty="0" smtClean="0"/>
          </a:p>
          <a:p>
            <a:r>
              <a:rPr lang="pt-BR" sz="1200" dirty="0"/>
              <a:t>Considerando essas informações e o conteúdo estudado sobre globalização, analise as afirmativas a seguir.</a:t>
            </a:r>
          </a:p>
          <a:p>
            <a:r>
              <a:rPr lang="pt-BR" sz="1200" dirty="0"/>
              <a:t>I. A globalização é importante para as empresas transnacionais, pois a inovação tecnológica facilita serviços de transportes e comunicação, promovendo suas atividades econômicas.</a:t>
            </a:r>
          </a:p>
          <a:p>
            <a:r>
              <a:rPr lang="pt-BR" sz="1200" dirty="0"/>
              <a:t>II. A globalização constitui o estágio máximo da internacionalização das empresas, com o intuído de buscar novos recursos de matéria-prima, mão-de-obra e redução de impostos.</a:t>
            </a:r>
          </a:p>
          <a:p>
            <a:r>
              <a:rPr lang="pt-BR" sz="1200" dirty="0"/>
              <a:t>III. Uma característica do processo de globalização é o desenvolvimento da empresa que, ao explorar o novo ambiente, usa as leis estabelecidas pelo seu país de origem.</a:t>
            </a:r>
          </a:p>
          <a:p>
            <a:r>
              <a:rPr lang="pt-BR" sz="1200" dirty="0"/>
              <a:t>IV. Os aspectos culturais sofrem influências, pois a globalização, por meio de outra cultura, influencia comportamentos e hábitos dos novos consumidores.</a:t>
            </a:r>
          </a:p>
          <a:p>
            <a:r>
              <a:rPr lang="pt-BR" sz="1200" dirty="0"/>
              <a:t>Está correto apenas o que se afirma em</a:t>
            </a:r>
            <a:r>
              <a:rPr lang="pt-BR" sz="1200" dirty="0" smtClean="0"/>
              <a:t>:</a:t>
            </a:r>
          </a:p>
          <a:p>
            <a:endParaRPr lang="pt-BR" sz="1200" dirty="0" smtClean="0"/>
          </a:p>
          <a:p>
            <a:r>
              <a:rPr lang="pt-BR" sz="1200" b="1" dirty="0"/>
              <a:t>A) II e III.</a:t>
            </a:r>
          </a:p>
          <a:p>
            <a:r>
              <a:rPr lang="pt-BR" sz="1200" dirty="0"/>
              <a:t>B) </a:t>
            </a:r>
            <a:r>
              <a:rPr lang="pt-BR" sz="1200" b="1" dirty="0"/>
              <a:t>I, II e IV.</a:t>
            </a:r>
          </a:p>
          <a:p>
            <a:r>
              <a:rPr lang="pt-BR" sz="1200" dirty="0"/>
              <a:t>C) </a:t>
            </a:r>
            <a:r>
              <a:rPr lang="pt-BR" sz="1200" b="1" dirty="0"/>
              <a:t>I e II</a:t>
            </a:r>
            <a:r>
              <a:rPr lang="pt-BR" sz="1200" dirty="0"/>
              <a:t>.</a:t>
            </a:r>
          </a:p>
          <a:p>
            <a:r>
              <a:rPr lang="pt-BR" sz="1200" dirty="0"/>
              <a:t>D) </a:t>
            </a:r>
            <a:r>
              <a:rPr lang="pt-BR" sz="1200" b="1" dirty="0"/>
              <a:t>II, III e IV.</a:t>
            </a:r>
            <a:endParaRPr lang="pt-BR" sz="1200" dirty="0"/>
          </a:p>
          <a:p>
            <a:endParaRPr lang="pt-BR" sz="1200" dirty="0"/>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341757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a:p>
          <a:p>
            <a:r>
              <a:rPr lang="pt-BR" sz="1400" dirty="0"/>
              <a:t>B) </a:t>
            </a:r>
            <a:r>
              <a:rPr lang="pt-BR" sz="1400" b="1" dirty="0"/>
              <a:t>I, II e IV.</a:t>
            </a:r>
          </a:p>
          <a:p>
            <a:endParaRPr lang="pt-BR" sz="1400" b="1"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“Podem-se observar no atual cenário contemporâneo, significativas mudanças no ambiente cultural, econômico e tecnológico das organizações, criando, dessa forma, um cenário sistematizado pela palavra globalização, que reflete o crescimento exponencial do comercio internacional em associação com o aumento, também expressivo, na velocidade das inovações tecnológicas</a:t>
            </a:r>
            <a:r>
              <a:rPr lang="pt-BR" sz="1200" dirty="0" smtClean="0"/>
              <a:t>.”</a:t>
            </a:r>
          </a:p>
          <a:p>
            <a:endParaRPr lang="pt-BR" sz="1200" dirty="0"/>
          </a:p>
          <a:p>
            <a:r>
              <a:rPr lang="pt-BR" sz="1200" dirty="0"/>
              <a:t>Considerando essas informações e o conteúdo estudado sobre globalização, analise as afirmativas a seguir.</a:t>
            </a:r>
          </a:p>
          <a:p>
            <a:r>
              <a:rPr lang="pt-BR" sz="1200" dirty="0"/>
              <a:t>I. As inovações tecnológicas auxiliam o empreendedor a desenvolver produtos e serviços e conseguir vantagem competitiva em uma competição acirrada de mercado.</a:t>
            </a:r>
          </a:p>
          <a:p>
            <a:r>
              <a:rPr lang="pt-BR" sz="1200" dirty="0"/>
              <a:t>II. A globalização permite o surgimento de um novo ambiente competitivo global, não apenas a partir de concorrentes tradicionais, mas também formado por concorrentes não tradicionais.</a:t>
            </a:r>
          </a:p>
          <a:p>
            <a:r>
              <a:rPr lang="pt-BR" sz="1200" dirty="0"/>
              <a:t>III. A Era do consumidor é marcada pela rapidez das mudanças tecnológicas e pelo processo de globalização.</a:t>
            </a:r>
          </a:p>
          <a:p>
            <a:r>
              <a:rPr lang="pt-BR" sz="1200" dirty="0"/>
              <a:t>IV. O cenário atual, por meio da inovação tecnológica, propicia o surgimento de um número cada vez maior de empreendedores.</a:t>
            </a:r>
          </a:p>
          <a:p>
            <a:r>
              <a:rPr lang="pt-BR" sz="1200" dirty="0"/>
              <a:t>Está correto apenas o que se afirma em:</a:t>
            </a:r>
          </a:p>
          <a:p>
            <a:endParaRPr lang="pt-BR" sz="1200" dirty="0"/>
          </a:p>
          <a:p>
            <a:r>
              <a:rPr lang="pt-BR" sz="1200" b="1" dirty="0"/>
              <a:t>A) II e III.</a:t>
            </a:r>
          </a:p>
          <a:p>
            <a:r>
              <a:rPr lang="pt-BR" sz="1200" dirty="0"/>
              <a:t>B) </a:t>
            </a:r>
            <a:r>
              <a:rPr lang="pt-BR" sz="1200" b="1" dirty="0"/>
              <a:t>I, II e IV.</a:t>
            </a:r>
          </a:p>
          <a:p>
            <a:r>
              <a:rPr lang="pt-BR" sz="1200" dirty="0"/>
              <a:t>C) </a:t>
            </a:r>
            <a:r>
              <a:rPr lang="pt-BR" sz="1200" b="1" dirty="0"/>
              <a:t>I e II</a:t>
            </a:r>
            <a:r>
              <a:rPr lang="pt-BR" sz="1200" dirty="0"/>
              <a:t>.</a:t>
            </a:r>
          </a:p>
          <a:p>
            <a:r>
              <a:rPr lang="pt-BR" sz="1200" dirty="0"/>
              <a:t>D) </a:t>
            </a:r>
            <a:r>
              <a:rPr lang="pt-BR" sz="1200" b="1" dirty="0"/>
              <a:t>II, III e IV.</a:t>
            </a:r>
            <a:endParaRPr lang="pt-BR" sz="1200" dirty="0"/>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41784313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a:p>
          <a:p>
            <a:r>
              <a:rPr lang="pt-BR" sz="1400" dirty="0"/>
              <a:t>C) F, V, V, V, V.</a:t>
            </a:r>
            <a:endParaRPr lang="pt-BR" sz="1400" b="1"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“Os produtos ou serviços que a empresa vai oferecer à clientela terão de ser produzidos dentro de padrões de qualidade do mercado mundial. Os preços dos produtos a serem cobrados a clientes e os serviços prestados terão de ser iguais ou melhores que aqueles oferecidos por empresas similares, atuantes em outros países.” </a:t>
            </a:r>
            <a:endParaRPr lang="pt-BR" sz="1200" dirty="0" smtClean="0"/>
          </a:p>
          <a:p>
            <a:endParaRPr lang="pt-BR" sz="1200" dirty="0" smtClean="0"/>
          </a:p>
          <a:p>
            <a:r>
              <a:rPr lang="pt-BR" sz="1200" dirty="0"/>
              <a:t>Considerando essas informações e o conteúdo estudado sobre globalização, analise as afirmativas a seguir e assinale V para a(s) verdadeira(s) e F para a(s) falsa(s</a:t>
            </a:r>
            <a:r>
              <a:rPr lang="pt-BR" sz="1200" dirty="0" smtClean="0"/>
              <a:t>).</a:t>
            </a:r>
          </a:p>
          <a:p>
            <a:endParaRPr lang="pt-BR" sz="1200" dirty="0"/>
          </a:p>
          <a:p>
            <a:r>
              <a:rPr lang="pt-BR" sz="1200" dirty="0"/>
              <a:t>I. ( ) Torna-se empreendedora no mercado, a empresa que está iniciando suas atividades e precisa obter uma vantagem competitiva.</a:t>
            </a:r>
          </a:p>
          <a:p>
            <a:r>
              <a:rPr lang="pt-BR" sz="1200" dirty="0"/>
              <a:t>II. ( ) Os empreendedores que desejam ser transnacionais precisam desenvolver produtos e serviços para concorrer com o mercado internacional.</a:t>
            </a:r>
          </a:p>
          <a:p>
            <a:r>
              <a:rPr lang="pt-BR" sz="1200" dirty="0"/>
              <a:t>III. ( ) O processo de globalização permitiu acesso a novos mercados, possibilitando a divulgação e o fortalecimento da marca.</a:t>
            </a:r>
          </a:p>
          <a:p>
            <a:r>
              <a:rPr lang="pt-BR" sz="1200" dirty="0"/>
              <a:t>IV. ( ) As empresas já existentes também podem ser empreendedoras e buscar novas oportunidades em outros países.</a:t>
            </a:r>
          </a:p>
          <a:p>
            <a:r>
              <a:rPr lang="pt-BR" sz="1200" dirty="0"/>
              <a:t>V. ( ) Para se internacionalizar, é preciso que a empresa conheça o mercado, a cultura, os concorrentes, os produtos e serviços, leis, economia local e políticas de governo do país que deseja entrar.</a:t>
            </a:r>
          </a:p>
          <a:p>
            <a:r>
              <a:rPr lang="pt-BR" sz="1200" dirty="0"/>
              <a:t>Agora assinale a alternativa que apresenta a sequência correta</a:t>
            </a:r>
            <a:r>
              <a:rPr lang="pt-BR" sz="1200" dirty="0" smtClean="0"/>
              <a:t>:</a:t>
            </a:r>
            <a:endParaRPr lang="pt-BR" sz="1200" dirty="0"/>
          </a:p>
          <a:p>
            <a:endParaRPr lang="pt-BR" sz="1200" dirty="0"/>
          </a:p>
          <a:p>
            <a:r>
              <a:rPr lang="pt-BR" sz="1400" dirty="0"/>
              <a:t>A) F, V, V, </a:t>
            </a:r>
            <a:r>
              <a:rPr lang="pt-BR" sz="1400" dirty="0" smtClean="0"/>
              <a:t>F, F.      B</a:t>
            </a:r>
            <a:r>
              <a:rPr lang="pt-BR" sz="1400" dirty="0"/>
              <a:t>) F, </a:t>
            </a:r>
            <a:r>
              <a:rPr lang="pt-BR" sz="1400" dirty="0" smtClean="0"/>
              <a:t>F, </a:t>
            </a:r>
            <a:r>
              <a:rPr lang="pt-BR" sz="1400" dirty="0"/>
              <a:t>F</a:t>
            </a:r>
            <a:r>
              <a:rPr lang="pt-BR" sz="1400" dirty="0" smtClean="0"/>
              <a:t>, </a:t>
            </a:r>
            <a:r>
              <a:rPr lang="pt-BR" sz="1400" dirty="0"/>
              <a:t>V, V. </a:t>
            </a:r>
            <a:r>
              <a:rPr lang="pt-BR" sz="1400" dirty="0" smtClean="0"/>
              <a:t>     C</a:t>
            </a:r>
            <a:r>
              <a:rPr lang="pt-BR" sz="1400" dirty="0"/>
              <a:t>) F, V, V, V, V. </a:t>
            </a:r>
            <a:r>
              <a:rPr lang="pt-BR" sz="1400" dirty="0" smtClean="0"/>
              <a:t>      D</a:t>
            </a:r>
            <a:r>
              <a:rPr lang="pt-BR" sz="1400" dirty="0"/>
              <a:t>) F, </a:t>
            </a:r>
            <a:r>
              <a:rPr lang="pt-BR" sz="1400" dirty="0" smtClean="0"/>
              <a:t>F, </a:t>
            </a:r>
            <a:r>
              <a:rPr lang="pt-BR" sz="1400" dirty="0"/>
              <a:t>V, V, V.</a:t>
            </a:r>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5362409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85248"/>
            <a:ext cx="6023590" cy="2370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r>
              <a:rPr lang="pt-BR" sz="1400" dirty="0" smtClean="0"/>
              <a:t>:</a:t>
            </a:r>
          </a:p>
          <a:p>
            <a:endParaRPr lang="pt-BR" sz="1300" dirty="0" smtClean="0"/>
          </a:p>
          <a:p>
            <a:r>
              <a:rPr lang="pt-BR" sz="1400" dirty="0"/>
              <a:t>B) A asserção I é uma proposição verdadeira, e a II é uma justificativa correta da I.</a:t>
            </a:r>
          </a:p>
          <a:p>
            <a:endParaRPr lang="pt-BR" sz="1300" dirty="0"/>
          </a:p>
          <a:p>
            <a:endParaRPr lang="pt-BR" sz="14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02259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“Empreendedorismo digital é um conceito que se baseia na estratégia de estruturar um empreendimento focando principalmente no meio digital. Basicamente, isso quer dizer que o modelo de negócio vai oferecer produtos ou serviços pela internet. Nessa linha, é possível atuar de várias maneiras: desenvolvendo produtos próprios — como material digital, apostilas, cursos, conteúdo etc. —, comercializando mercadorias de terceiros, entre outras opções.” </a:t>
            </a:r>
            <a:endParaRPr lang="pt-BR" sz="1200" dirty="0" smtClean="0"/>
          </a:p>
          <a:p>
            <a:r>
              <a:rPr lang="pt-BR" sz="1200" dirty="0"/>
              <a:t>Considerando essas informações e o conteúdo estudado sobre empreendedorismo digital, analise as asserções a seguir e a relação proposta entre elas.</a:t>
            </a:r>
          </a:p>
          <a:p>
            <a:r>
              <a:rPr lang="pt-BR" sz="1200" dirty="0"/>
              <a:t>I. No empreendedorismo digital, não há barreira geográfica para os negócios, permitindo que o empreendedor venda para qualquer lugar do Brasil e, inclusive, do mundo, maximizando seus lucros e resultados.</a:t>
            </a:r>
          </a:p>
          <a:p>
            <a:r>
              <a:rPr lang="pt-BR" sz="1200" dirty="0"/>
              <a:t>Porque:</a:t>
            </a:r>
          </a:p>
          <a:p>
            <a:r>
              <a:rPr lang="pt-BR" sz="1200" dirty="0"/>
              <a:t>II. A consequência direta de não haver barreiras geográficas, é que as possibilidades são muito maiores. Além do mais, é possível realizar vendas por um período maior de tempo.</a:t>
            </a:r>
          </a:p>
          <a:p>
            <a:r>
              <a:rPr lang="pt-BR" sz="1200" dirty="0"/>
              <a:t>A seguir, assinale a alternativa correta.</a:t>
            </a:r>
          </a:p>
          <a:p>
            <a:endParaRPr lang="pt-BR" sz="1200" dirty="0"/>
          </a:p>
          <a:p>
            <a:r>
              <a:rPr lang="pt-BR" sz="1200" dirty="0" smtClean="0"/>
              <a:t>A) A </a:t>
            </a:r>
            <a:r>
              <a:rPr lang="pt-BR" sz="1200" dirty="0"/>
              <a:t>asserção I é uma proposição verdadeira, e a II é proposição falsa</a:t>
            </a:r>
            <a:r>
              <a:rPr lang="pt-BR" sz="1200" dirty="0" smtClean="0"/>
              <a:t>.</a:t>
            </a:r>
          </a:p>
          <a:p>
            <a:r>
              <a:rPr lang="pt-BR" sz="1200" dirty="0" smtClean="0"/>
              <a:t>B</a:t>
            </a:r>
            <a:r>
              <a:rPr lang="pt-BR" sz="1200" dirty="0"/>
              <a:t>) </a:t>
            </a:r>
            <a:r>
              <a:rPr lang="pt-BR" sz="1200" dirty="0"/>
              <a:t>A asserção I é uma proposição verdadeira, e a II é uma justificativa correta da I.</a:t>
            </a:r>
            <a:endParaRPr lang="pt-BR" sz="1200" dirty="0" smtClean="0"/>
          </a:p>
          <a:p>
            <a:r>
              <a:rPr lang="pt-BR" sz="1200" dirty="0" smtClean="0"/>
              <a:t>C</a:t>
            </a:r>
            <a:r>
              <a:rPr lang="pt-BR" sz="1200" dirty="0"/>
              <a:t>) </a:t>
            </a:r>
            <a:r>
              <a:rPr lang="pt-BR" sz="1200" dirty="0"/>
              <a:t>As asserções I e II são proposições verdadeiras, mas a II não é justificativa correta da I.</a:t>
            </a:r>
            <a:endParaRPr lang="pt-BR" sz="1200" dirty="0" smtClean="0"/>
          </a:p>
          <a:p>
            <a:r>
              <a:rPr lang="pt-BR" sz="1200" dirty="0" smtClean="0"/>
              <a:t>D)</a:t>
            </a:r>
            <a:r>
              <a:rPr lang="pt-BR" sz="1200" dirty="0"/>
              <a:t> A asserção I é uma proposição falsa, e a II é uma proposição verdadeira.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6"/>
            <a:stretch>
              <a:fillRect/>
            </a:stretch>
          </p:blipFill>
          <p:spPr>
            <a:xfrm>
              <a:off x="420276" y="6427862"/>
              <a:ext cx="848484" cy="513707"/>
            </a:xfrm>
            <a:prstGeom prst="rect">
              <a:avLst/>
            </a:prstGeom>
          </p:spPr>
        </p:pic>
      </p:grpSp>
      <p:sp>
        <p:nvSpPr>
          <p:cNvPr id="37"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grpSp>
        <p:nvGrpSpPr>
          <p:cNvPr id="38" name="Grupo 37"/>
          <p:cNvGrpSpPr/>
          <p:nvPr/>
        </p:nvGrpSpPr>
        <p:grpSpPr>
          <a:xfrm>
            <a:off x="303101" y="1051243"/>
            <a:ext cx="2909875" cy="380115"/>
            <a:chOff x="345069" y="7031145"/>
            <a:chExt cx="3011924" cy="560962"/>
          </a:xfrm>
        </p:grpSpPr>
        <p:sp>
          <p:nvSpPr>
            <p:cNvPr id="39" name="Retângulo de cantos arredondados 38"/>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41" name="Retângulo de cantos arredondados 40"/>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Definição</a:t>
              </a:r>
              <a:endParaRPr lang="pt-BR" dirty="0"/>
            </a:p>
          </p:txBody>
        </p:sp>
        <p:pic>
          <p:nvPicPr>
            <p:cNvPr id="42" name="Imagem 41"/>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758342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6" name="Picture 2" descr="GitHub lança aplicativo oficial para Android e permite acesso antecipado -  TudoCelular.co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991" t="5073" r="28638" b="3599"/>
          <a:stretch/>
        </p:blipFill>
        <p:spPr bwMode="auto">
          <a:xfrm>
            <a:off x="4065637" y="1197556"/>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7" name="Retângulo 26"/>
          <p:cNvSpPr/>
          <p:nvPr/>
        </p:nvSpPr>
        <p:spPr>
          <a:xfrm>
            <a:off x="4299366" y="1111420"/>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31" name="Picture 2" descr="Resultado de imagem para globalizaçã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33" y="1598457"/>
            <a:ext cx="4748894" cy="3062510"/>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5336143" y="2201759"/>
            <a:ext cx="1128462" cy="2646878"/>
          </a:xfrm>
          <a:prstGeom prst="rect">
            <a:avLst/>
          </a:prstGeom>
        </p:spPr>
        <p:txBody>
          <a:bodyPr wrap="square">
            <a:spAutoFit/>
          </a:bodyPr>
          <a:lstStyle/>
          <a:p>
            <a:r>
              <a:rPr lang="pt-BR" sz="16600" b="1" dirty="0" smtClean="0"/>
              <a:t>2</a:t>
            </a:r>
            <a:endParaRPr lang="pt-BR" sz="9600" dirty="0"/>
          </a:p>
        </p:txBody>
      </p:sp>
      <p:sp>
        <p:nvSpPr>
          <p:cNvPr id="33" name="Retângulo 32"/>
          <p:cNvSpPr/>
          <p:nvPr/>
        </p:nvSpPr>
        <p:spPr>
          <a:xfrm>
            <a:off x="5562817" y="2591473"/>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26824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2000" dirty="0">
                <a:solidFill>
                  <a:srgbClr val="333333"/>
                </a:solidFill>
                <a:latin typeface="Poppins"/>
              </a:rPr>
              <a:t>Empreendedorismo </a:t>
            </a:r>
            <a:endParaRPr lang="pt-BR" sz="20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Robert D. Hisrich</a:t>
            </a:r>
            <a:endParaRPr lang="pt-BR" sz="1400" b="0" i="0" dirty="0">
              <a:solidFill>
                <a:srgbClr val="333333"/>
              </a:solidFill>
              <a:effectLst/>
              <a:latin typeface="Poppins"/>
            </a:endParaRPr>
          </a:p>
        </p:txBody>
      </p:sp>
      <p:sp>
        <p:nvSpPr>
          <p:cNvPr id="6" name="Retângulo 5"/>
          <p:cNvSpPr/>
          <p:nvPr/>
        </p:nvSpPr>
        <p:spPr>
          <a:xfrm>
            <a:off x="3802750" y="4138790"/>
            <a:ext cx="1576072"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20/02/2014</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8" name="Retângulo 7"/>
          <p:cNvSpPr/>
          <p:nvPr/>
        </p:nvSpPr>
        <p:spPr>
          <a:xfrm>
            <a:off x="787792" y="7332093"/>
            <a:ext cx="5289237" cy="261610"/>
          </a:xfrm>
          <a:prstGeom prst="rect">
            <a:avLst/>
          </a:prstGeom>
        </p:spPr>
        <p:txBody>
          <a:bodyPr wrap="square">
            <a:spAutoFit/>
          </a:bodyPr>
          <a:lstStyle/>
          <a:p>
            <a:r>
              <a:rPr lang="pt-BR" sz="1100" dirty="0" smtClean="0">
                <a:latin typeface="Poppins"/>
              </a:rPr>
              <a:t>https</a:t>
            </a:r>
            <a:r>
              <a:rPr lang="pt-BR" sz="1100" dirty="0">
                <a:latin typeface="Poppins"/>
              </a:rPr>
              <a:t>://www.amazon.com.br/Empreendedorismo-Robert-D-Hisrich/dp/8580553326</a:t>
            </a:r>
            <a:endParaRPr lang="pt-BR" sz="1100" dirty="0"/>
          </a:p>
        </p:txBody>
      </p:sp>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pic>
        <p:nvPicPr>
          <p:cNvPr id="1026" name="Picture 2" descr="https://images-na.ssl-images-amazon.com/images/I/41HDkMyAiZL._SX370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231" y="2859617"/>
            <a:ext cx="3262920" cy="43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0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dirty="0"/>
              <a:t>Empreendedorismo</a:t>
            </a:r>
            <a:endParaRPr lang="pt-BR" sz="3600" dirty="0"/>
          </a:p>
        </p:txBody>
      </p:sp>
    </p:spTree>
    <p:extLst>
      <p:ext uri="{BB962C8B-B14F-4D97-AF65-F5344CB8AC3E}">
        <p14:creationId xmlns:p14="http://schemas.microsoft.com/office/powerpoint/2010/main" val="262050038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49983</TotalTime>
  <Words>7470</Words>
  <Application>Microsoft Office PowerPoint</Application>
  <PresentationFormat>Papel A4 (210 x 297 mm)</PresentationFormat>
  <Paragraphs>1551</Paragraphs>
  <Slides>70</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70</vt:i4>
      </vt:variant>
    </vt:vector>
  </HeadingPairs>
  <TitlesOfParts>
    <vt:vector size="75"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1286</cp:revision>
  <dcterms:created xsi:type="dcterms:W3CDTF">2017-12-01T19:46:48Z</dcterms:created>
  <dcterms:modified xsi:type="dcterms:W3CDTF">2021-02-14T20:49:45Z</dcterms:modified>
</cp:coreProperties>
</file>